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diagrams/data1.xml" ContentType="application/vnd.openxmlformats-officedocument.drawingml.diagramData+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authors.xml" ContentType="application/vnd.ms-powerpoint.authors+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7"/>
  </p:notesMasterIdLst>
  <p:sldIdLst>
    <p:sldId id="256" r:id="rId6"/>
    <p:sldId id="273" r:id="rId7"/>
    <p:sldId id="269" r:id="rId8"/>
    <p:sldId id="274" r:id="rId9"/>
    <p:sldId id="257" r:id="rId10"/>
    <p:sldId id="268" r:id="rId11"/>
    <p:sldId id="271" r:id="rId12"/>
    <p:sldId id="258" r:id="rId13"/>
    <p:sldId id="267" r:id="rId14"/>
    <p:sldId id="272" r:id="rId15"/>
    <p:sldId id="259" r:id="rId16"/>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0408C1-618A-04FC-41D7-9E3010972517}" name="HALLAK-ZABROCKI, Camille (DGOS/SDP/P1)" initials="CH" userId="S::camille.hallak-zabrocki@sante.gouv.fr::30d9ba98-e501-4822-a140-c8579bf44143" providerId="AD"/>
  <p188:author id="{3D3FF2E2-7B80-5D1B-3213-05BAE223EA13}" name="CORMEROIS, Audrey (DGOS/SDP/P1)" initials="AC" userId="S::audrey.cormerois@sante.gouv.fr::d7cc7a61-90ac-47bb-be05-a707f5f0367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167A5"/>
    <a:srgbClr val="25EA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1"/>
    <p:restoredTop sz="94684"/>
  </p:normalViewPr>
  <p:slideViewPr>
    <p:cSldViewPr snapToGrid="0">
      <p:cViewPr varScale="1">
        <p:scale>
          <a:sx n="97" d="100"/>
          <a:sy n="97" d="100"/>
        </p:scale>
        <p:origin x="4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ustomXml" Target="../customXml/item5.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22" Type="http://schemas.microsoft.com/office/2016/11/relationships/changesInfo" Target="changesInfos/changesInfo1.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MEROIS, Audrey (DGOS/SDP/P1)" userId="d7cc7a61-90ac-47bb-be05-a707f5f0367a" providerId="ADAL" clId="{9FF7335D-EBF0-443D-8A70-1DDCE53D5150}"/>
    <pc:docChg chg="custSel modSld">
      <pc:chgData name="CORMEROIS, Audrey (DGOS/SDP/P1)" userId="d7cc7a61-90ac-47bb-be05-a707f5f0367a" providerId="ADAL" clId="{9FF7335D-EBF0-443D-8A70-1DDCE53D5150}" dt="2025-09-30T08:09:39.702" v="19" actId="20577"/>
      <pc:docMkLst>
        <pc:docMk/>
      </pc:docMkLst>
      <pc:sldChg chg="modSp mod">
        <pc:chgData name="CORMEROIS, Audrey (DGOS/SDP/P1)" userId="d7cc7a61-90ac-47bb-be05-a707f5f0367a" providerId="ADAL" clId="{9FF7335D-EBF0-443D-8A70-1DDCE53D5150}" dt="2025-09-30T08:09:39.702" v="19" actId="20577"/>
        <pc:sldMkLst>
          <pc:docMk/>
          <pc:sldMk cId="1568889941" sldId="258"/>
        </pc:sldMkLst>
        <pc:spChg chg="mod">
          <ac:chgData name="CORMEROIS, Audrey (DGOS/SDP/P1)" userId="d7cc7a61-90ac-47bb-be05-a707f5f0367a" providerId="ADAL" clId="{9FF7335D-EBF0-443D-8A70-1DDCE53D5150}" dt="2025-09-30T08:09:39.702" v="19" actId="20577"/>
          <ac:spMkLst>
            <pc:docMk/>
            <pc:sldMk cId="1568889941" sldId="258"/>
            <ac:spMk id="5" creationId="{C98C27D5-0EEB-1C09-C74F-1E73ACD12E2E}"/>
          </ac:spMkLst>
        </pc:spChg>
      </pc:sldChg>
      <pc:sldChg chg="modSp mod">
        <pc:chgData name="CORMEROIS, Audrey (DGOS/SDP/P1)" userId="d7cc7a61-90ac-47bb-be05-a707f5f0367a" providerId="ADAL" clId="{9FF7335D-EBF0-443D-8A70-1DDCE53D5150}" dt="2025-09-30T08:05:23.081" v="16" actId="14100"/>
        <pc:sldMkLst>
          <pc:docMk/>
          <pc:sldMk cId="4138610632" sldId="268"/>
        </pc:sldMkLst>
        <pc:spChg chg="mod">
          <ac:chgData name="CORMEROIS, Audrey (DGOS/SDP/P1)" userId="d7cc7a61-90ac-47bb-be05-a707f5f0367a" providerId="ADAL" clId="{9FF7335D-EBF0-443D-8A70-1DDCE53D5150}" dt="2025-09-30T08:05:23.081" v="16" actId="14100"/>
          <ac:spMkLst>
            <pc:docMk/>
            <pc:sldMk cId="4138610632" sldId="268"/>
            <ac:spMk id="2" creationId="{D389BC53-3D72-10CD-1FBE-9DE851430336}"/>
          </ac:spMkLst>
        </pc:spChg>
      </pc:sldChg>
      <pc:sldChg chg="modSp mod">
        <pc:chgData name="CORMEROIS, Audrey (DGOS/SDP/P1)" userId="d7cc7a61-90ac-47bb-be05-a707f5f0367a" providerId="ADAL" clId="{9FF7335D-EBF0-443D-8A70-1DDCE53D5150}" dt="2025-09-30T08:09:10.602" v="17" actId="255"/>
        <pc:sldMkLst>
          <pc:docMk/>
          <pc:sldMk cId="3154467124" sldId="269"/>
        </pc:sldMkLst>
        <pc:spChg chg="mod">
          <ac:chgData name="CORMEROIS, Audrey (DGOS/SDP/P1)" userId="d7cc7a61-90ac-47bb-be05-a707f5f0367a" providerId="ADAL" clId="{9FF7335D-EBF0-443D-8A70-1DDCE53D5150}" dt="2025-09-30T08:09:10.602" v="17" actId="255"/>
          <ac:spMkLst>
            <pc:docMk/>
            <pc:sldMk cId="3154467124" sldId="269"/>
            <ac:spMk id="2" creationId="{10AE95B5-FB62-5B19-538E-F5ADDC85D156}"/>
          </ac:spMkLst>
        </pc:spChg>
      </pc:sldChg>
      <pc:sldChg chg="modSp mod">
        <pc:chgData name="CORMEROIS, Audrey (DGOS/SDP/P1)" userId="d7cc7a61-90ac-47bb-be05-a707f5f0367a" providerId="ADAL" clId="{9FF7335D-EBF0-443D-8A70-1DDCE53D5150}" dt="2025-09-30T08:09:31.785" v="18" actId="1076"/>
        <pc:sldMkLst>
          <pc:docMk/>
          <pc:sldMk cId="282490365" sldId="271"/>
        </pc:sldMkLst>
        <pc:spChg chg="mod">
          <ac:chgData name="CORMEROIS, Audrey (DGOS/SDP/P1)" userId="d7cc7a61-90ac-47bb-be05-a707f5f0367a" providerId="ADAL" clId="{9FF7335D-EBF0-443D-8A70-1DDCE53D5150}" dt="2025-09-30T08:09:31.785" v="18" actId="1076"/>
          <ac:spMkLst>
            <pc:docMk/>
            <pc:sldMk cId="282490365" sldId="271"/>
            <ac:spMk id="2" creationId="{509C6DC5-1E81-9B37-453F-BE8E240E9756}"/>
          </ac:spMkLst>
        </pc:spChg>
      </pc:sldChg>
      <pc:sldChg chg="modSp mod">
        <pc:chgData name="CORMEROIS, Audrey (DGOS/SDP/P1)" userId="d7cc7a61-90ac-47bb-be05-a707f5f0367a" providerId="ADAL" clId="{9FF7335D-EBF0-443D-8A70-1DDCE53D5150}" dt="2025-09-30T08:01:54.432" v="11" actId="1076"/>
        <pc:sldMkLst>
          <pc:docMk/>
          <pc:sldMk cId="4207358511" sldId="273"/>
        </pc:sldMkLst>
        <pc:spChg chg="mod">
          <ac:chgData name="CORMEROIS, Audrey (DGOS/SDP/P1)" userId="d7cc7a61-90ac-47bb-be05-a707f5f0367a" providerId="ADAL" clId="{9FF7335D-EBF0-443D-8A70-1DDCE53D5150}" dt="2025-09-30T08:01:23.188" v="7" actId="113"/>
          <ac:spMkLst>
            <pc:docMk/>
            <pc:sldMk cId="4207358511" sldId="273"/>
            <ac:spMk id="7" creationId="{7617EEB6-FAC2-8E42-86AC-776742133221}"/>
          </ac:spMkLst>
        </pc:spChg>
        <pc:spChg chg="mod">
          <ac:chgData name="CORMEROIS, Audrey (DGOS/SDP/P1)" userId="d7cc7a61-90ac-47bb-be05-a707f5f0367a" providerId="ADAL" clId="{9FF7335D-EBF0-443D-8A70-1DDCE53D5150}" dt="2025-09-30T08:01:16.273" v="5" actId="113"/>
          <ac:spMkLst>
            <pc:docMk/>
            <pc:sldMk cId="4207358511" sldId="273"/>
            <ac:spMk id="17" creationId="{7D75763F-4B20-FAEE-28E9-E25EA954E4FB}"/>
          </ac:spMkLst>
        </pc:spChg>
        <pc:spChg chg="mod">
          <ac:chgData name="CORMEROIS, Audrey (DGOS/SDP/P1)" userId="d7cc7a61-90ac-47bb-be05-a707f5f0367a" providerId="ADAL" clId="{9FF7335D-EBF0-443D-8A70-1DDCE53D5150}" dt="2025-09-30T08:01:19.997" v="6" actId="113"/>
          <ac:spMkLst>
            <pc:docMk/>
            <pc:sldMk cId="4207358511" sldId="273"/>
            <ac:spMk id="18" creationId="{5D68982F-95A7-667A-CEF3-90D59BD84A73}"/>
          </ac:spMkLst>
        </pc:spChg>
        <pc:spChg chg="mod">
          <ac:chgData name="CORMEROIS, Audrey (DGOS/SDP/P1)" userId="d7cc7a61-90ac-47bb-be05-a707f5f0367a" providerId="ADAL" clId="{9FF7335D-EBF0-443D-8A70-1DDCE53D5150}" dt="2025-09-30T08:01:27.381" v="8" actId="113"/>
          <ac:spMkLst>
            <pc:docMk/>
            <pc:sldMk cId="4207358511" sldId="273"/>
            <ac:spMk id="19" creationId="{245EC201-9F71-F1BB-9433-D55B204CB5EB}"/>
          </ac:spMkLst>
        </pc:spChg>
        <pc:spChg chg="mod">
          <ac:chgData name="CORMEROIS, Audrey (DGOS/SDP/P1)" userId="d7cc7a61-90ac-47bb-be05-a707f5f0367a" providerId="ADAL" clId="{9FF7335D-EBF0-443D-8A70-1DDCE53D5150}" dt="2025-09-30T08:01:54.432" v="11" actId="1076"/>
          <ac:spMkLst>
            <pc:docMk/>
            <pc:sldMk cId="4207358511" sldId="273"/>
            <ac:spMk id="20" creationId="{04BA769B-1718-8CE2-31E1-43AF541CE8DB}"/>
          </ac:spMkLst>
        </pc:spChg>
      </pc:sldChg>
      <pc:sldChg chg="modSp mod">
        <pc:chgData name="CORMEROIS, Audrey (DGOS/SDP/P1)" userId="d7cc7a61-90ac-47bb-be05-a707f5f0367a" providerId="ADAL" clId="{9FF7335D-EBF0-443D-8A70-1DDCE53D5150}" dt="2025-09-30T08:01:00.754" v="4" actId="1076"/>
        <pc:sldMkLst>
          <pc:docMk/>
          <pc:sldMk cId="1221374628" sldId="274"/>
        </pc:sldMkLst>
        <pc:spChg chg="mod">
          <ac:chgData name="CORMEROIS, Audrey (DGOS/SDP/P1)" userId="d7cc7a61-90ac-47bb-be05-a707f5f0367a" providerId="ADAL" clId="{9FF7335D-EBF0-443D-8A70-1DDCE53D5150}" dt="2025-09-30T08:01:00.754" v="4" actId="1076"/>
          <ac:spMkLst>
            <pc:docMk/>
            <pc:sldMk cId="1221374628" sldId="274"/>
            <ac:spMk id="7" creationId="{1CFEEB3E-3B83-0EBB-6FDD-1A84BD09228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DAB74E-3762-47DF-95A6-B296CF2F793F}" type="doc">
      <dgm:prSet loTypeId="urn:microsoft.com/office/officeart/2005/8/layout/hProcess3" loCatId="process" qsTypeId="urn:microsoft.com/office/officeart/2005/8/quickstyle/simple1" qsCatId="simple" csTypeId="urn:microsoft.com/office/officeart/2005/8/colors/accent1_2" csCatId="accent1" phldr="1"/>
      <dgm:spPr/>
    </dgm:pt>
    <dgm:pt modelId="{AB0E0E13-EEF3-4AB4-8040-A0FF17D639D7}">
      <dgm:prSet phldrT="[Texte]"/>
      <dgm:spPr/>
      <dgm:t>
        <a:bodyPr/>
        <a:lstStyle/>
        <a:p>
          <a:endParaRPr lang="fr-FR" dirty="0"/>
        </a:p>
      </dgm:t>
    </dgm:pt>
    <dgm:pt modelId="{55B719F2-7910-4233-B2BC-E1323837797A}" type="sibTrans" cxnId="{0BED7F67-66C3-48A0-90D8-8026646CAF93}">
      <dgm:prSet/>
      <dgm:spPr/>
      <dgm:t>
        <a:bodyPr/>
        <a:lstStyle/>
        <a:p>
          <a:endParaRPr lang="fr-FR"/>
        </a:p>
      </dgm:t>
    </dgm:pt>
    <dgm:pt modelId="{3840BA0C-D7D8-4471-AD03-9DD5090DCD5E}" type="parTrans" cxnId="{0BED7F67-66C3-48A0-90D8-8026646CAF93}">
      <dgm:prSet/>
      <dgm:spPr/>
      <dgm:t>
        <a:bodyPr/>
        <a:lstStyle/>
        <a:p>
          <a:endParaRPr lang="fr-FR"/>
        </a:p>
      </dgm:t>
    </dgm:pt>
    <dgm:pt modelId="{B4BC6C93-E690-4E3A-B4BF-639D6A5C1B93}" type="pres">
      <dgm:prSet presAssocID="{75DAB74E-3762-47DF-95A6-B296CF2F793F}" presName="Name0" presStyleCnt="0">
        <dgm:presLayoutVars>
          <dgm:dir/>
          <dgm:animLvl val="lvl"/>
          <dgm:resizeHandles val="exact"/>
        </dgm:presLayoutVars>
      </dgm:prSet>
      <dgm:spPr/>
    </dgm:pt>
    <dgm:pt modelId="{AA5ED515-E926-4068-8E7A-0496FEB13F86}" type="pres">
      <dgm:prSet presAssocID="{75DAB74E-3762-47DF-95A6-B296CF2F793F}" presName="dummy" presStyleCnt="0"/>
      <dgm:spPr/>
    </dgm:pt>
    <dgm:pt modelId="{9B623B19-3E08-40F2-B0A1-25DF98AD18A3}" type="pres">
      <dgm:prSet presAssocID="{75DAB74E-3762-47DF-95A6-B296CF2F793F}" presName="linH" presStyleCnt="0"/>
      <dgm:spPr/>
    </dgm:pt>
    <dgm:pt modelId="{0F50EA4F-DCEE-4887-8BC1-BA710D729B6E}" type="pres">
      <dgm:prSet presAssocID="{75DAB74E-3762-47DF-95A6-B296CF2F793F}" presName="padding1" presStyleCnt="0"/>
      <dgm:spPr/>
    </dgm:pt>
    <dgm:pt modelId="{37D7E7AA-9A80-45C1-B227-58B587DCBFE7}" type="pres">
      <dgm:prSet presAssocID="{AB0E0E13-EEF3-4AB4-8040-A0FF17D639D7}" presName="linV" presStyleCnt="0"/>
      <dgm:spPr/>
    </dgm:pt>
    <dgm:pt modelId="{FE1B312C-F35D-42FE-AD4D-76B47BA9A9E6}" type="pres">
      <dgm:prSet presAssocID="{AB0E0E13-EEF3-4AB4-8040-A0FF17D639D7}" presName="spVertical1" presStyleCnt="0"/>
      <dgm:spPr/>
    </dgm:pt>
    <dgm:pt modelId="{F01E20EF-98B2-4C5E-B5F0-D8BDF86E7844}" type="pres">
      <dgm:prSet presAssocID="{AB0E0E13-EEF3-4AB4-8040-A0FF17D639D7}" presName="parTx" presStyleLbl="revTx" presStyleIdx="0" presStyleCnt="1" custLinFactY="100000" custLinFactNeighborX="-83495" custLinFactNeighborY="126187">
        <dgm:presLayoutVars>
          <dgm:chMax val="0"/>
          <dgm:chPref val="0"/>
          <dgm:bulletEnabled val="1"/>
        </dgm:presLayoutVars>
      </dgm:prSet>
      <dgm:spPr/>
    </dgm:pt>
    <dgm:pt modelId="{B0FAC6E1-E5AF-4DB9-A319-276D515E7DCA}" type="pres">
      <dgm:prSet presAssocID="{AB0E0E13-EEF3-4AB4-8040-A0FF17D639D7}" presName="spVertical2" presStyleCnt="0"/>
      <dgm:spPr/>
    </dgm:pt>
    <dgm:pt modelId="{AD14B1BF-A6FA-42A5-B7D7-7DB34A29705A}" type="pres">
      <dgm:prSet presAssocID="{AB0E0E13-EEF3-4AB4-8040-A0FF17D639D7}" presName="spVertical3" presStyleCnt="0"/>
      <dgm:spPr/>
    </dgm:pt>
    <dgm:pt modelId="{7FE40124-EA3A-4813-B6C5-0D3BA8425B01}" type="pres">
      <dgm:prSet presAssocID="{75DAB74E-3762-47DF-95A6-B296CF2F793F}" presName="padding2" presStyleCnt="0"/>
      <dgm:spPr/>
    </dgm:pt>
    <dgm:pt modelId="{6D392F18-AD68-4FA7-9670-2B300DEDDFF0}" type="pres">
      <dgm:prSet presAssocID="{75DAB74E-3762-47DF-95A6-B296CF2F793F}" presName="negArrow" presStyleCnt="0"/>
      <dgm:spPr/>
    </dgm:pt>
    <dgm:pt modelId="{A93276B2-438E-41A7-92AF-C15E8BAF9BCF}" type="pres">
      <dgm:prSet presAssocID="{75DAB74E-3762-47DF-95A6-B296CF2F793F}" presName="backgroundArrow" presStyleLbl="node1" presStyleIdx="0" presStyleCnt="1" custLinFactNeighborX="-10496" custLinFactNeighborY="-80256"/>
      <dgm:spPr/>
    </dgm:pt>
  </dgm:ptLst>
  <dgm:cxnLst>
    <dgm:cxn modelId="{E20B6335-4DEF-4F7F-A7D7-B0E4614F3033}" type="presOf" srcId="{75DAB74E-3762-47DF-95A6-B296CF2F793F}" destId="{B4BC6C93-E690-4E3A-B4BF-639D6A5C1B93}" srcOrd="0" destOrd="0" presId="urn:microsoft.com/office/officeart/2005/8/layout/hProcess3"/>
    <dgm:cxn modelId="{0BED7F67-66C3-48A0-90D8-8026646CAF93}" srcId="{75DAB74E-3762-47DF-95A6-B296CF2F793F}" destId="{AB0E0E13-EEF3-4AB4-8040-A0FF17D639D7}" srcOrd="0" destOrd="0" parTransId="{3840BA0C-D7D8-4471-AD03-9DD5090DCD5E}" sibTransId="{55B719F2-7910-4233-B2BC-E1323837797A}"/>
    <dgm:cxn modelId="{EF3DF35A-8F01-402D-89B9-8528DE03934F}" type="presOf" srcId="{AB0E0E13-EEF3-4AB4-8040-A0FF17D639D7}" destId="{F01E20EF-98B2-4C5E-B5F0-D8BDF86E7844}" srcOrd="0" destOrd="0" presId="urn:microsoft.com/office/officeart/2005/8/layout/hProcess3"/>
    <dgm:cxn modelId="{44EB047B-499B-4203-B2E0-3D5E3AE4FF9C}" type="presParOf" srcId="{B4BC6C93-E690-4E3A-B4BF-639D6A5C1B93}" destId="{AA5ED515-E926-4068-8E7A-0496FEB13F86}" srcOrd="0" destOrd="0" presId="urn:microsoft.com/office/officeart/2005/8/layout/hProcess3"/>
    <dgm:cxn modelId="{CBF1B524-56E3-4A49-A992-8EB2235EC2D3}" type="presParOf" srcId="{B4BC6C93-E690-4E3A-B4BF-639D6A5C1B93}" destId="{9B623B19-3E08-40F2-B0A1-25DF98AD18A3}" srcOrd="1" destOrd="0" presId="urn:microsoft.com/office/officeart/2005/8/layout/hProcess3"/>
    <dgm:cxn modelId="{79A20A59-C1CA-4D21-B437-17FDDD6DC492}" type="presParOf" srcId="{9B623B19-3E08-40F2-B0A1-25DF98AD18A3}" destId="{0F50EA4F-DCEE-4887-8BC1-BA710D729B6E}" srcOrd="0" destOrd="0" presId="urn:microsoft.com/office/officeart/2005/8/layout/hProcess3"/>
    <dgm:cxn modelId="{6A528EE4-767E-4DE4-B2DB-2F8DA69F7DCD}" type="presParOf" srcId="{9B623B19-3E08-40F2-B0A1-25DF98AD18A3}" destId="{37D7E7AA-9A80-45C1-B227-58B587DCBFE7}" srcOrd="1" destOrd="0" presId="urn:microsoft.com/office/officeart/2005/8/layout/hProcess3"/>
    <dgm:cxn modelId="{3A1577EA-4A7F-4974-8DB6-C28DCE661783}" type="presParOf" srcId="{37D7E7AA-9A80-45C1-B227-58B587DCBFE7}" destId="{FE1B312C-F35D-42FE-AD4D-76B47BA9A9E6}" srcOrd="0" destOrd="0" presId="urn:microsoft.com/office/officeart/2005/8/layout/hProcess3"/>
    <dgm:cxn modelId="{97DCC166-EBB7-4BC5-B214-F3CFFE05B483}" type="presParOf" srcId="{37D7E7AA-9A80-45C1-B227-58B587DCBFE7}" destId="{F01E20EF-98B2-4C5E-B5F0-D8BDF86E7844}" srcOrd="1" destOrd="0" presId="urn:microsoft.com/office/officeart/2005/8/layout/hProcess3"/>
    <dgm:cxn modelId="{25C13718-0EE3-4125-9857-D3F56592BA1D}" type="presParOf" srcId="{37D7E7AA-9A80-45C1-B227-58B587DCBFE7}" destId="{B0FAC6E1-E5AF-4DB9-A319-276D515E7DCA}" srcOrd="2" destOrd="0" presId="urn:microsoft.com/office/officeart/2005/8/layout/hProcess3"/>
    <dgm:cxn modelId="{33A310DE-7957-4896-B65B-9D35CB7F4474}" type="presParOf" srcId="{37D7E7AA-9A80-45C1-B227-58B587DCBFE7}" destId="{AD14B1BF-A6FA-42A5-B7D7-7DB34A29705A}" srcOrd="3" destOrd="0" presId="urn:microsoft.com/office/officeart/2005/8/layout/hProcess3"/>
    <dgm:cxn modelId="{3BF2DE2D-F84D-4115-81CA-A1052A21C3D6}" type="presParOf" srcId="{9B623B19-3E08-40F2-B0A1-25DF98AD18A3}" destId="{7FE40124-EA3A-4813-B6C5-0D3BA8425B01}" srcOrd="2" destOrd="0" presId="urn:microsoft.com/office/officeart/2005/8/layout/hProcess3"/>
    <dgm:cxn modelId="{81A5C6DF-0F08-4A58-9407-3C1DCAD120B5}" type="presParOf" srcId="{9B623B19-3E08-40F2-B0A1-25DF98AD18A3}" destId="{6D392F18-AD68-4FA7-9670-2B300DEDDFF0}" srcOrd="3" destOrd="0" presId="urn:microsoft.com/office/officeart/2005/8/layout/hProcess3"/>
    <dgm:cxn modelId="{C10F5D53-8452-4EA7-88F3-6DE1D8B09700}" type="presParOf" srcId="{9B623B19-3E08-40F2-B0A1-25DF98AD18A3}" destId="{A93276B2-438E-41A7-92AF-C15E8BAF9BCF}"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276B2-438E-41A7-92AF-C15E8BAF9BCF}">
      <dsp:nvSpPr>
        <dsp:cNvPr id="0" name=""/>
        <dsp:cNvSpPr/>
      </dsp:nvSpPr>
      <dsp:spPr>
        <a:xfrm>
          <a:off x="0" y="0"/>
          <a:ext cx="2590800" cy="1080000"/>
        </a:xfrm>
        <a:prstGeom prst="right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1E20EF-98B2-4C5E-B5F0-D8BDF86E7844}">
      <dsp:nvSpPr>
        <dsp:cNvPr id="0" name=""/>
        <dsp:cNvSpPr/>
      </dsp:nvSpPr>
      <dsp:spPr>
        <a:xfrm>
          <a:off x="0" y="609096"/>
          <a:ext cx="2122735" cy="54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2400" rIns="0" bIns="152400" numCol="1" spcCol="1270" anchor="ctr" anchorCtr="0">
          <a:noAutofit/>
        </a:bodyPr>
        <a:lstStyle/>
        <a:p>
          <a:pPr marL="0" lvl="0" indent="0" algn="ctr" defTabSz="666750">
            <a:lnSpc>
              <a:spcPct val="90000"/>
            </a:lnSpc>
            <a:spcBef>
              <a:spcPct val="0"/>
            </a:spcBef>
            <a:spcAft>
              <a:spcPct val="35000"/>
            </a:spcAft>
            <a:buNone/>
          </a:pPr>
          <a:endParaRPr lang="fr-FR" sz="1500" kern="1200" dirty="0"/>
        </a:p>
      </dsp:txBody>
      <dsp:txXfrm>
        <a:off x="0" y="609096"/>
        <a:ext cx="2122735" cy="540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27AC3C4-ADFE-4ABE-BC53-F34B0158A2FB}" type="datetimeFigureOut">
              <a:rPr lang="fr-FR" smtClean="0"/>
              <a:t>06/10/2025</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0E2BA1C-36B4-46C9-A65B-AF670AF2EFEE}" type="slidenum">
              <a:rPr lang="fr-FR" smtClean="0"/>
              <a:t>‹N°›</a:t>
            </a:fld>
            <a:endParaRPr lang="fr-FR"/>
          </a:p>
        </p:txBody>
      </p:sp>
    </p:spTree>
    <p:extLst>
      <p:ext uri="{BB962C8B-B14F-4D97-AF65-F5344CB8AC3E}">
        <p14:creationId xmlns:p14="http://schemas.microsoft.com/office/powerpoint/2010/main" val="411556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1500" dirty="0"/>
          </a:p>
        </p:txBody>
      </p:sp>
      <p:sp>
        <p:nvSpPr>
          <p:cNvPr id="4" name="Espace réservé du numéro de diapositive 3"/>
          <p:cNvSpPr>
            <a:spLocks noGrp="1"/>
          </p:cNvSpPr>
          <p:nvPr>
            <p:ph type="sldNum" sz="quarter" idx="10"/>
          </p:nvPr>
        </p:nvSpPr>
        <p:spPr/>
        <p:txBody>
          <a:bodyPr/>
          <a:lstStyle/>
          <a:p>
            <a:fld id="{7480AB80-8761-42B3-97F0-E8000D61BC7D}" type="slidenum">
              <a:rPr lang="fr-FR" smtClean="0"/>
              <a:pPr/>
              <a:t>9</a:t>
            </a:fld>
            <a:endParaRPr lang="fr-FR" dirty="0"/>
          </a:p>
        </p:txBody>
      </p:sp>
    </p:spTree>
    <p:extLst>
      <p:ext uri="{BB962C8B-B14F-4D97-AF65-F5344CB8AC3E}">
        <p14:creationId xmlns:p14="http://schemas.microsoft.com/office/powerpoint/2010/main" val="2715695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0DD694-1B10-8B0B-1C25-4D8B8A1EE65F}"/>
              </a:ext>
            </a:extLst>
          </p:cNvPr>
          <p:cNvSpPr>
            <a:spLocks noGrp="1"/>
          </p:cNvSpPr>
          <p:nvPr>
            <p:ph type="ctrTitle"/>
          </p:nvPr>
        </p:nvSpPr>
        <p:spPr>
          <a:xfrm>
            <a:off x="838199" y="2842868"/>
            <a:ext cx="10515599" cy="1497778"/>
          </a:xfrm>
        </p:spPr>
        <p:txBody>
          <a:bodyPr anchor="ctr">
            <a:normAutofit/>
          </a:bodyPr>
          <a:lstStyle>
            <a:lvl1pPr algn="ctr">
              <a:defRPr sz="4000"/>
            </a:lvl1pPr>
          </a:lstStyle>
          <a:p>
            <a:r>
              <a:rPr lang="fr-FR" dirty="0"/>
              <a:t>Modifiez le style du titre</a:t>
            </a:r>
          </a:p>
        </p:txBody>
      </p:sp>
      <p:sp>
        <p:nvSpPr>
          <p:cNvPr id="3" name="Sous-titre 2">
            <a:extLst>
              <a:ext uri="{FF2B5EF4-FFF2-40B4-BE49-F238E27FC236}">
                <a16:creationId xmlns:a16="http://schemas.microsoft.com/office/drawing/2014/main" id="{5EBDF9D2-9232-2D0B-3186-730472E3BAC6}"/>
              </a:ext>
            </a:extLst>
          </p:cNvPr>
          <p:cNvSpPr>
            <a:spLocks noGrp="1"/>
          </p:cNvSpPr>
          <p:nvPr>
            <p:ph type="subTitle" idx="1"/>
          </p:nvPr>
        </p:nvSpPr>
        <p:spPr>
          <a:xfrm>
            <a:off x="838200" y="4498629"/>
            <a:ext cx="10515600" cy="1237007"/>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4CF3AAA-6113-824E-92B5-F003173A3B7D}"/>
              </a:ext>
            </a:extLst>
          </p:cNvPr>
          <p:cNvSpPr>
            <a:spLocks noGrp="1"/>
          </p:cNvSpPr>
          <p:nvPr>
            <p:ph type="dt" sz="half" idx="10"/>
          </p:nvPr>
        </p:nvSpPr>
        <p:spPr>
          <a:xfrm>
            <a:off x="838200" y="5992794"/>
            <a:ext cx="2743200" cy="365125"/>
          </a:xfrm>
        </p:spPr>
        <p:txBody>
          <a:bodyPr/>
          <a:lstStyle/>
          <a:p>
            <a:fld id="{3C24A905-F4B1-3D4D-9EF8-1F64B12C5BF2}" type="datetimeFigureOut">
              <a:rPr lang="fr-FR" smtClean="0"/>
              <a:t>06/10/2025</a:t>
            </a:fld>
            <a:endParaRPr lang="fr-FR"/>
          </a:p>
        </p:txBody>
      </p:sp>
      <p:sp>
        <p:nvSpPr>
          <p:cNvPr id="5" name="Espace réservé du pied de page 4">
            <a:extLst>
              <a:ext uri="{FF2B5EF4-FFF2-40B4-BE49-F238E27FC236}">
                <a16:creationId xmlns:a16="http://schemas.microsoft.com/office/drawing/2014/main" id="{AFFE8A5E-D6C2-0B4E-4DEA-5164F22A6560}"/>
              </a:ext>
            </a:extLst>
          </p:cNvPr>
          <p:cNvSpPr>
            <a:spLocks noGrp="1"/>
          </p:cNvSpPr>
          <p:nvPr>
            <p:ph type="ftr" sz="quarter" idx="11"/>
          </p:nvPr>
        </p:nvSpPr>
        <p:spPr>
          <a:xfrm>
            <a:off x="4038600" y="5992794"/>
            <a:ext cx="4114800" cy="365125"/>
          </a:xfrm>
        </p:spPr>
        <p:txBody>
          <a:bodyPr/>
          <a:lstStyle/>
          <a:p>
            <a:endParaRPr lang="fr-FR"/>
          </a:p>
        </p:txBody>
      </p:sp>
      <p:sp>
        <p:nvSpPr>
          <p:cNvPr id="6" name="Espace réservé du numéro de diapositive 5">
            <a:extLst>
              <a:ext uri="{FF2B5EF4-FFF2-40B4-BE49-F238E27FC236}">
                <a16:creationId xmlns:a16="http://schemas.microsoft.com/office/drawing/2014/main" id="{E64E415C-0A7E-F9EC-CAD7-F52D36E5F8D0}"/>
              </a:ext>
            </a:extLst>
          </p:cNvPr>
          <p:cNvSpPr>
            <a:spLocks noGrp="1"/>
          </p:cNvSpPr>
          <p:nvPr>
            <p:ph type="sldNum" sz="quarter" idx="12"/>
          </p:nvPr>
        </p:nvSpPr>
        <p:spPr>
          <a:xfrm>
            <a:off x="8610600" y="5992794"/>
            <a:ext cx="2743200" cy="365125"/>
          </a:xfrm>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29539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34A326-12D5-A6A5-5F0C-EB11DC20497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83D6A29-1BF3-6519-F889-9590FC815E3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051F5AD-FBEC-E225-CAF7-0020A7AD654D}"/>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5" name="Espace réservé du pied de page 4">
            <a:extLst>
              <a:ext uri="{FF2B5EF4-FFF2-40B4-BE49-F238E27FC236}">
                <a16:creationId xmlns:a16="http://schemas.microsoft.com/office/drawing/2014/main" id="{5B8A3F22-CB7A-13CB-932B-AE0E5A40C94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BA0C14-8095-FD06-30C7-8DB077CA075C}"/>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690004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721CF89-2DBC-E6D6-B206-C36BB09FD36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22F46DE-BBD6-3CDB-4128-41BDAE11EEA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369EBDD-7270-3CF4-7B9C-CA37B1551F33}"/>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5" name="Espace réservé du pied de page 4">
            <a:extLst>
              <a:ext uri="{FF2B5EF4-FFF2-40B4-BE49-F238E27FC236}">
                <a16:creationId xmlns:a16="http://schemas.microsoft.com/office/drawing/2014/main" id="{DB2DCCB0-2B53-9E6F-8AE0-786660883E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AB8177B-9F52-7677-05E6-3884BD7EAE38}"/>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4205762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918F10-A6A5-3685-618D-CB3324CDD0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5373BE3-CF33-57B6-BDBF-0F4022441F2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7EFFD6-4B84-DC63-DE94-ADDAC44299A4}"/>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5" name="Espace réservé du pied de page 4">
            <a:extLst>
              <a:ext uri="{FF2B5EF4-FFF2-40B4-BE49-F238E27FC236}">
                <a16:creationId xmlns:a16="http://schemas.microsoft.com/office/drawing/2014/main" id="{78350EDB-CEA9-7D43-D9D8-D885BEAA3D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1AE3DC6-3FE2-B4A5-6F63-7A17E35A2DF9}"/>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895439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E7320-32B5-572A-A163-897EFCA4AFC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B310BEE-8371-6630-C87D-0C0007857C3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3458CE9-98CE-3FB3-4AD3-8DD7539E7032}"/>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5" name="Espace réservé du pied de page 4">
            <a:extLst>
              <a:ext uri="{FF2B5EF4-FFF2-40B4-BE49-F238E27FC236}">
                <a16:creationId xmlns:a16="http://schemas.microsoft.com/office/drawing/2014/main" id="{BC0122F3-8194-DABE-CD72-00146840DF1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7BE5DC5-433E-17DD-4CD7-C6E287C1CE8F}"/>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983496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AC0FE0-5B5A-8CCF-9A3F-4EF202D2DCC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3D5EC01-8340-DAAB-3404-BC45CE162551}"/>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0FCD956-30A6-845D-8B09-012279D918D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7401651-F0EF-D95A-8FE0-1DD83991EF99}"/>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6" name="Espace réservé du pied de page 5">
            <a:extLst>
              <a:ext uri="{FF2B5EF4-FFF2-40B4-BE49-F238E27FC236}">
                <a16:creationId xmlns:a16="http://schemas.microsoft.com/office/drawing/2014/main" id="{B974495D-7EAA-335F-BA68-E34B1B105EE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8B2094C-9C21-EEEE-FF54-7F4CFD16A78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600451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009D58-E1EF-1E41-B03C-0098A69F1E3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09B68CD-2604-9F3F-5AF4-FA8970700E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2AD0B85-0E1D-CDD0-B855-5CCB0D8BE4C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5232777-1243-E790-1686-9135125560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A6E73C3-DC00-8559-0F40-FBC5397C2F2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3442128-BAE5-0E0A-F8F1-59536C843EB5}"/>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8" name="Espace réservé du pied de page 7">
            <a:extLst>
              <a:ext uri="{FF2B5EF4-FFF2-40B4-BE49-F238E27FC236}">
                <a16:creationId xmlns:a16="http://schemas.microsoft.com/office/drawing/2014/main" id="{2D7FF8D0-6FEF-9D15-39F0-11396D61203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1102777-D938-153E-A4AB-76F18F7C57F7}"/>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729436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9542C1-B0C2-274A-49FF-80CA4F1FEA5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BA67555-D47D-1859-76D5-20E613EB3AF6}"/>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4" name="Espace réservé du pied de page 3">
            <a:extLst>
              <a:ext uri="{FF2B5EF4-FFF2-40B4-BE49-F238E27FC236}">
                <a16:creationId xmlns:a16="http://schemas.microsoft.com/office/drawing/2014/main" id="{D320BEF0-041C-F1B0-7C36-95082205B6B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BBBB750-3861-D54A-06B8-098929E93E7D}"/>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71154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CD6A574-EC05-7F4B-B5A5-FC50D2DE0B61}"/>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3" name="Espace réservé du pied de page 2">
            <a:extLst>
              <a:ext uri="{FF2B5EF4-FFF2-40B4-BE49-F238E27FC236}">
                <a16:creationId xmlns:a16="http://schemas.microsoft.com/office/drawing/2014/main" id="{2AEA8E57-B732-A2B1-D3EF-82979EE3324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C266E96-A03D-B532-7123-21F4F2CC8F0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48340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DB088E-6B5D-C440-1CC7-22547350C11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5DB281F-32A2-0E75-A228-57FF727C1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EBC9530-ECE0-B1E6-3E48-F2DA36A92D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D615B3C-BC79-103A-533D-E8702F0C3A72}"/>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6" name="Espace réservé du pied de page 5">
            <a:extLst>
              <a:ext uri="{FF2B5EF4-FFF2-40B4-BE49-F238E27FC236}">
                <a16:creationId xmlns:a16="http://schemas.microsoft.com/office/drawing/2014/main" id="{A9A33E7E-AF6B-FCEE-304C-AA3AF8C2C06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EFD8FFD-ABD3-17B6-1A29-5607C224572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3885147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7D20BD-28C4-6B61-0149-760A0458645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2F73C36-F303-72A0-30F0-562562FCD4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9C37948-5552-3E70-F996-7E5687C80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F64BA21-E01A-C1CB-5189-C8ABF53904C9}"/>
              </a:ext>
            </a:extLst>
          </p:cNvPr>
          <p:cNvSpPr>
            <a:spLocks noGrp="1"/>
          </p:cNvSpPr>
          <p:nvPr>
            <p:ph type="dt" sz="half" idx="10"/>
          </p:nvPr>
        </p:nvSpPr>
        <p:spPr/>
        <p:txBody>
          <a:bodyPr/>
          <a:lstStyle/>
          <a:p>
            <a:fld id="{3C24A905-F4B1-3D4D-9EF8-1F64B12C5BF2}" type="datetimeFigureOut">
              <a:rPr lang="fr-FR" smtClean="0"/>
              <a:t>06/10/2025</a:t>
            </a:fld>
            <a:endParaRPr lang="fr-FR"/>
          </a:p>
        </p:txBody>
      </p:sp>
      <p:sp>
        <p:nvSpPr>
          <p:cNvPr id="6" name="Espace réservé du pied de page 5">
            <a:extLst>
              <a:ext uri="{FF2B5EF4-FFF2-40B4-BE49-F238E27FC236}">
                <a16:creationId xmlns:a16="http://schemas.microsoft.com/office/drawing/2014/main" id="{AC2322BE-5B27-0E8B-B1B2-2943C09DA1A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74C591F-7459-9FED-1DCD-9539139CBE5F}"/>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8960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4C1BD7-E808-6082-5696-045335A5CBB0}"/>
              </a:ext>
            </a:extLst>
          </p:cNvPr>
          <p:cNvSpPr>
            <a:spLocks noGrp="1"/>
          </p:cNvSpPr>
          <p:nvPr>
            <p:ph type="title"/>
          </p:nvPr>
        </p:nvSpPr>
        <p:spPr>
          <a:xfrm>
            <a:off x="838200" y="848299"/>
            <a:ext cx="10515600" cy="1068636"/>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4D66306-6BF5-05B9-6BC0-453A4181B39F}"/>
              </a:ext>
            </a:extLst>
          </p:cNvPr>
          <p:cNvSpPr>
            <a:spLocks noGrp="1"/>
          </p:cNvSpPr>
          <p:nvPr>
            <p:ph type="body" idx="1"/>
          </p:nvPr>
        </p:nvSpPr>
        <p:spPr>
          <a:xfrm>
            <a:off x="838200" y="2192357"/>
            <a:ext cx="10515600" cy="36135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E0BC6C6-ABEE-E3A8-8EE0-4F332075FE34}"/>
              </a:ext>
            </a:extLst>
          </p:cNvPr>
          <p:cNvSpPr>
            <a:spLocks noGrp="1"/>
          </p:cNvSpPr>
          <p:nvPr>
            <p:ph type="dt" sz="half" idx="2"/>
          </p:nvPr>
        </p:nvSpPr>
        <p:spPr>
          <a:xfrm>
            <a:off x="838200" y="599440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cs typeface="Arial" panose="020B0604020202020204" pitchFamily="34" charset="0"/>
              </a:defRPr>
            </a:lvl1pPr>
          </a:lstStyle>
          <a:p>
            <a:fld id="{3C24A905-F4B1-3D4D-9EF8-1F64B12C5BF2}" type="datetimeFigureOut">
              <a:rPr lang="fr-FR" smtClean="0"/>
              <a:pPr/>
              <a:t>06/10/2025</a:t>
            </a:fld>
            <a:endParaRPr lang="fr-FR"/>
          </a:p>
        </p:txBody>
      </p:sp>
      <p:sp>
        <p:nvSpPr>
          <p:cNvPr id="5" name="Espace réservé du pied de page 4">
            <a:extLst>
              <a:ext uri="{FF2B5EF4-FFF2-40B4-BE49-F238E27FC236}">
                <a16:creationId xmlns:a16="http://schemas.microsoft.com/office/drawing/2014/main" id="{3E9BBBFE-6346-2DCF-C9DE-3FE02CEBFC29}"/>
              </a:ext>
            </a:extLst>
          </p:cNvPr>
          <p:cNvSpPr>
            <a:spLocks noGrp="1"/>
          </p:cNvSpPr>
          <p:nvPr>
            <p:ph type="ftr" sz="quarter" idx="3"/>
          </p:nvPr>
        </p:nvSpPr>
        <p:spPr>
          <a:xfrm>
            <a:off x="4038600" y="599440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cs typeface="Arial" panose="020B0604020202020204" pitchFamily="34" charset="0"/>
              </a:defRPr>
            </a:lvl1pPr>
          </a:lstStyle>
          <a:p>
            <a:endParaRPr lang="fr-FR"/>
          </a:p>
        </p:txBody>
      </p:sp>
      <p:sp>
        <p:nvSpPr>
          <p:cNvPr id="6" name="Espace réservé du numéro de diapositive 5">
            <a:extLst>
              <a:ext uri="{FF2B5EF4-FFF2-40B4-BE49-F238E27FC236}">
                <a16:creationId xmlns:a16="http://schemas.microsoft.com/office/drawing/2014/main" id="{486D91FE-2A59-CBE5-DC74-3FF8C876B9AB}"/>
              </a:ext>
            </a:extLst>
          </p:cNvPr>
          <p:cNvSpPr>
            <a:spLocks noGrp="1"/>
          </p:cNvSpPr>
          <p:nvPr>
            <p:ph type="sldNum" sz="quarter" idx="4"/>
          </p:nvPr>
        </p:nvSpPr>
        <p:spPr>
          <a:xfrm>
            <a:off x="8610600" y="599440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cs typeface="Arial" panose="020B0604020202020204" pitchFamily="34" charset="0"/>
              </a:defRPr>
            </a:lvl1pPr>
          </a:lstStyle>
          <a:p>
            <a:fld id="{E70795E2-B852-7047-962B-4AF0265712FE}" type="slidenum">
              <a:rPr lang="fr-FR" smtClean="0"/>
              <a:pPr/>
              <a:t>‹N°›</a:t>
            </a:fld>
            <a:endParaRPr lang="fr-FR"/>
          </a:p>
        </p:txBody>
      </p:sp>
    </p:spTree>
    <p:extLst>
      <p:ext uri="{BB962C8B-B14F-4D97-AF65-F5344CB8AC3E}">
        <p14:creationId xmlns:p14="http://schemas.microsoft.com/office/powerpoint/2010/main" val="196681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2800" b="1" i="0" kern="1200">
          <a:solidFill>
            <a:srgbClr val="0167A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5048BC-1FD9-4DCE-779B-4C49C9813633}"/>
              </a:ext>
            </a:extLst>
          </p:cNvPr>
          <p:cNvSpPr>
            <a:spLocks noGrp="1"/>
          </p:cNvSpPr>
          <p:nvPr>
            <p:ph type="ctrTitle"/>
          </p:nvPr>
        </p:nvSpPr>
        <p:spPr/>
        <p:txBody>
          <a:bodyPr/>
          <a:lstStyle/>
          <a:p>
            <a:r>
              <a:rPr lang="fr-FR" sz="4000" b="0" i="0" u="none" strike="noStrike" baseline="0" dirty="0">
                <a:solidFill>
                  <a:srgbClr val="0069B5"/>
                </a:solidFill>
                <a:latin typeface="Kanit-Light"/>
              </a:rPr>
              <a:t>Les autorisations d’activité de soins, </a:t>
            </a:r>
            <a:br>
              <a:rPr lang="fr-FR" sz="4000" b="0" i="0" u="none" strike="noStrike" baseline="0" dirty="0">
                <a:solidFill>
                  <a:srgbClr val="0069B5"/>
                </a:solidFill>
                <a:latin typeface="Kanit-Light"/>
              </a:rPr>
            </a:br>
            <a:r>
              <a:rPr lang="fr-FR" sz="4000" b="0" i="0" u="none" strike="noStrike" baseline="0" dirty="0">
                <a:solidFill>
                  <a:srgbClr val="0069B5"/>
                </a:solidFill>
                <a:latin typeface="Kanit-Light"/>
              </a:rPr>
              <a:t>un levier au service des Plans Cancer</a:t>
            </a:r>
            <a:endParaRPr lang="fr-FR" dirty="0"/>
          </a:p>
        </p:txBody>
      </p:sp>
      <p:sp>
        <p:nvSpPr>
          <p:cNvPr id="3" name="Sous-titre 2">
            <a:extLst>
              <a:ext uri="{FF2B5EF4-FFF2-40B4-BE49-F238E27FC236}">
                <a16:creationId xmlns:a16="http://schemas.microsoft.com/office/drawing/2014/main" id="{B3F319CE-6766-48D4-7F08-184C12374CCE}"/>
              </a:ext>
            </a:extLst>
          </p:cNvPr>
          <p:cNvSpPr>
            <a:spLocks noGrp="1"/>
          </p:cNvSpPr>
          <p:nvPr>
            <p:ph type="subTitle" idx="1"/>
          </p:nvPr>
        </p:nvSpPr>
        <p:spPr/>
        <p:txBody>
          <a:bodyPr>
            <a:normAutofit fontScale="85000" lnSpcReduction="20000"/>
          </a:bodyPr>
          <a:lstStyle/>
          <a:p>
            <a:r>
              <a:rPr lang="fr-FR" sz="2500" dirty="0">
                <a:solidFill>
                  <a:srgbClr val="0069B5"/>
                </a:solidFill>
                <a:latin typeface="Kanit-Light"/>
                <a:ea typeface="+mj-ea"/>
              </a:rPr>
              <a:t>Anne HEGOBURU </a:t>
            </a:r>
          </a:p>
          <a:p>
            <a:pPr>
              <a:buNone/>
            </a:pPr>
            <a:r>
              <a:rPr lang="fr-FR" sz="1900" i="1" dirty="0">
                <a:solidFill>
                  <a:srgbClr val="0069B5"/>
                </a:solidFill>
                <a:latin typeface="Kanit-Light"/>
                <a:ea typeface="+mj-ea"/>
              </a:rPr>
              <a:t>Sous directrice de la prise en charge hospitalière et</a:t>
            </a:r>
          </a:p>
          <a:p>
            <a:r>
              <a:rPr lang="fr-FR" sz="1900" i="1" dirty="0">
                <a:solidFill>
                  <a:srgbClr val="0069B5"/>
                </a:solidFill>
                <a:latin typeface="Kanit-Light"/>
                <a:ea typeface="+mj-ea"/>
              </a:rPr>
              <a:t>Parcours ville-hôpital -  DGOS</a:t>
            </a:r>
          </a:p>
          <a:p>
            <a:r>
              <a:rPr lang="fr-FR" sz="1900" i="1" dirty="0">
                <a:solidFill>
                  <a:srgbClr val="0069B5"/>
                </a:solidFill>
                <a:latin typeface="Kanit-Light"/>
                <a:ea typeface="+mj-ea"/>
              </a:rPr>
              <a:t>Ministère de la santé</a:t>
            </a:r>
          </a:p>
          <a:p>
            <a:endParaRPr lang="fr-FR" dirty="0"/>
          </a:p>
        </p:txBody>
      </p:sp>
    </p:spTree>
    <p:extLst>
      <p:ext uri="{BB962C8B-B14F-4D97-AF65-F5344CB8AC3E}">
        <p14:creationId xmlns:p14="http://schemas.microsoft.com/office/powerpoint/2010/main" val="2277492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0BF3CCF-CD51-1765-A785-F71DA663FB10}"/>
              </a:ext>
            </a:extLst>
          </p:cNvPr>
          <p:cNvSpPr txBox="1">
            <a:spLocks/>
          </p:cNvSpPr>
          <p:nvPr/>
        </p:nvSpPr>
        <p:spPr>
          <a:xfrm>
            <a:off x="340994" y="351729"/>
            <a:ext cx="11527156" cy="8796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endParaRPr lang="fr-FR" sz="1333" b="1" cap="all" dirty="0"/>
          </a:p>
          <a:p>
            <a:pPr marL="0" indent="0">
              <a:buFont typeface="Arial" panose="020B0604020202020204" pitchFamily="34" charset="0"/>
              <a:buNone/>
            </a:pPr>
            <a:r>
              <a:rPr lang="fr-FR" sz="2800" b="1" dirty="0">
                <a:solidFill>
                  <a:srgbClr val="0069B5"/>
                </a:solidFill>
                <a:latin typeface="Kanit-Light"/>
                <a:ea typeface="+mj-ea"/>
              </a:rPr>
              <a:t>Les objectifs poursuivis par la réforme des autorisations cancer de 2022 2/2</a:t>
            </a:r>
          </a:p>
        </p:txBody>
      </p:sp>
      <p:sp>
        <p:nvSpPr>
          <p:cNvPr id="4" name="ZoneTexte 3">
            <a:extLst>
              <a:ext uri="{FF2B5EF4-FFF2-40B4-BE49-F238E27FC236}">
                <a16:creationId xmlns:a16="http://schemas.microsoft.com/office/drawing/2014/main" id="{E10CECF2-0EE9-989F-6187-7AC4B958D6F3}"/>
              </a:ext>
            </a:extLst>
          </p:cNvPr>
          <p:cNvSpPr txBox="1"/>
          <p:nvPr/>
        </p:nvSpPr>
        <p:spPr>
          <a:xfrm>
            <a:off x="944036" y="1766635"/>
            <a:ext cx="10698898" cy="3416320"/>
          </a:xfrm>
          <a:prstGeom prst="rect">
            <a:avLst/>
          </a:prstGeom>
          <a:noFill/>
        </p:spPr>
        <p:txBody>
          <a:bodyPr wrap="square">
            <a:spAutoFit/>
          </a:bodyPr>
          <a:lstStyle/>
          <a:p>
            <a:pPr marL="92072" algn="just"/>
            <a:r>
              <a:rPr lang="fr-FR" sz="1800" b="1" dirty="0">
                <a:solidFill>
                  <a:srgbClr val="0070C0"/>
                </a:solidFill>
                <a:latin typeface="Arial" panose="020B0604020202020204" pitchFamily="34" charset="0"/>
                <a:cs typeface="Arial" panose="020B0604020202020204" pitchFamily="34" charset="0"/>
              </a:rPr>
              <a:t>Régulation de l’offre de traitement du cancer pédiatrique </a:t>
            </a:r>
            <a:r>
              <a:rPr lang="fr-FR" sz="1800" dirty="0">
                <a:latin typeface="Arial" panose="020B0604020202020204" pitchFamily="34" charset="0"/>
                <a:cs typeface="Arial" panose="020B0604020202020204" pitchFamily="34" charset="0"/>
              </a:rPr>
              <a:t>par l’ARS (autorisations) : appartenance aux OIR labellisées par l’INCa, organisation des réunions de concertation pluridisciplinaire pédiatriques inter-régionales (RCPPI)</a:t>
            </a:r>
          </a:p>
          <a:p>
            <a:pPr marL="377822" indent="-285750" algn="just">
              <a:buFont typeface="Arial" panose="020B0604020202020204" pitchFamily="34" charset="0"/>
              <a:buChar char="•"/>
            </a:pPr>
            <a:endParaRPr lang="fr-FR" sz="1800" dirty="0">
              <a:latin typeface="Arial" panose="020B0604020202020204" pitchFamily="34" charset="0"/>
              <a:cs typeface="Arial" panose="020B0604020202020204" pitchFamily="34" charset="0"/>
            </a:endParaRPr>
          </a:p>
          <a:p>
            <a:pPr marL="92072" algn="just"/>
            <a:r>
              <a:rPr lang="fr-FR" i="1" dirty="0">
                <a:solidFill>
                  <a:srgbClr val="0070C0"/>
                </a:solidFill>
                <a:latin typeface="Arial" panose="020B0604020202020204" pitchFamily="34" charset="0"/>
                <a:cs typeface="Arial" panose="020B0604020202020204" pitchFamily="34" charset="0"/>
                <a:sym typeface="Wingdings" panose="05000000000000000000" pitchFamily="2" charset="2"/>
              </a:rPr>
              <a:t> Cette </a:t>
            </a:r>
            <a:r>
              <a:rPr lang="fr-FR" i="1" dirty="0">
                <a:solidFill>
                  <a:srgbClr val="0070C0"/>
                </a:solidFill>
                <a:latin typeface="Arial" panose="020B0604020202020204" pitchFamily="34" charset="0"/>
                <a:cs typeface="Arial" panose="020B0604020202020204" pitchFamily="34" charset="0"/>
              </a:rPr>
              <a:t>régulation répond à l’objectif de la stratégie décennale de lutte contre les cancers de mettre l’accent sur la </a:t>
            </a:r>
            <a:r>
              <a:rPr lang="fr-FR" b="1" i="1" dirty="0">
                <a:solidFill>
                  <a:srgbClr val="0070C0"/>
                </a:solidFill>
                <a:latin typeface="Arial" panose="020B0604020202020204" pitchFamily="34" charset="0"/>
                <a:cs typeface="Arial" panose="020B0604020202020204" pitchFamily="34" charset="0"/>
              </a:rPr>
              <a:t>population pédiatrique</a:t>
            </a:r>
            <a:r>
              <a:rPr lang="fr-FR" i="1" dirty="0">
                <a:solidFill>
                  <a:srgbClr val="0070C0"/>
                </a:solidFill>
                <a:latin typeface="Arial" panose="020B0604020202020204" pitchFamily="34" charset="0"/>
                <a:cs typeface="Arial" panose="020B0604020202020204" pitchFamily="34" charset="0"/>
              </a:rPr>
              <a:t>  </a:t>
            </a:r>
          </a:p>
          <a:p>
            <a:pPr marL="92072" algn="just"/>
            <a:endParaRPr lang="fr-FR" sz="1800" dirty="0">
              <a:latin typeface="Arial" panose="020B0604020202020204" pitchFamily="34" charset="0"/>
              <a:cs typeface="Arial" panose="020B0604020202020204" pitchFamily="34" charset="0"/>
            </a:endParaRPr>
          </a:p>
          <a:p>
            <a:pPr marL="92072" algn="just"/>
            <a:r>
              <a:rPr lang="fr-FR" sz="1800" b="1" dirty="0">
                <a:solidFill>
                  <a:srgbClr val="0070C0"/>
                </a:solidFill>
                <a:latin typeface="Arial" panose="020B0604020202020204" pitchFamily="34" charset="0"/>
                <a:cs typeface="Arial" panose="020B0604020202020204" pitchFamily="34" charset="0"/>
              </a:rPr>
              <a:t>Renforcement de la coopération</a:t>
            </a:r>
            <a:r>
              <a:rPr lang="fr-FR" sz="1800" dirty="0">
                <a:latin typeface="Arial" panose="020B0604020202020204" pitchFamily="34" charset="0"/>
                <a:cs typeface="Arial" panose="020B0604020202020204" pitchFamily="34" charset="0"/>
              </a:rPr>
              <a:t>: ex en chirurgie : coopération inter-établissements autorisés pour l’atteinte et le maintien des seuils sur le site d’un titulaire fragile en limite de seuil</a:t>
            </a:r>
          </a:p>
          <a:p>
            <a:pPr marL="92072" algn="just"/>
            <a:endParaRPr lang="fr-FR" sz="1800" dirty="0">
              <a:latin typeface="Arial" panose="020B0604020202020204" pitchFamily="34" charset="0"/>
              <a:cs typeface="Arial" panose="020B0604020202020204" pitchFamily="34" charset="0"/>
            </a:endParaRPr>
          </a:p>
          <a:p>
            <a:pPr marL="92072" algn="just"/>
            <a:r>
              <a:rPr lang="fr-FR" sz="1800" b="1" dirty="0">
                <a:solidFill>
                  <a:srgbClr val="0070C0"/>
                </a:solidFill>
                <a:latin typeface="Arial" panose="020B0604020202020204" pitchFamily="34" charset="0"/>
                <a:cs typeface="Arial" panose="020B0604020202020204" pitchFamily="34" charset="0"/>
              </a:rPr>
              <a:t>Reconnaissance des établissements associés </a:t>
            </a:r>
            <a:r>
              <a:rPr lang="fr-FR" sz="1800" dirty="0">
                <a:latin typeface="Arial" panose="020B0604020202020204" pitchFamily="34" charset="0"/>
                <a:cs typeface="Arial" panose="020B0604020202020204" pitchFamily="34" charset="0"/>
              </a:rPr>
              <a:t>(HAD, soins complémentaires) renforcement de l’encadrement des établissements associés.</a:t>
            </a:r>
          </a:p>
        </p:txBody>
      </p:sp>
      <p:pic>
        <p:nvPicPr>
          <p:cNvPr id="5" name="Graphique 4" descr="Peluche avec un remplissage uni">
            <a:extLst>
              <a:ext uri="{FF2B5EF4-FFF2-40B4-BE49-F238E27FC236}">
                <a16:creationId xmlns:a16="http://schemas.microsoft.com/office/drawing/2014/main" id="{FBBCA082-0BC1-C803-8939-8AD869CF2E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9450" y="1766635"/>
            <a:ext cx="457200" cy="457200"/>
          </a:xfrm>
          <a:prstGeom prst="rect">
            <a:avLst/>
          </a:prstGeom>
        </p:spPr>
      </p:pic>
      <p:pic>
        <p:nvPicPr>
          <p:cNvPr id="9" name="Graphique 8" descr="Poignée de main avec un remplissage uni">
            <a:extLst>
              <a:ext uri="{FF2B5EF4-FFF2-40B4-BE49-F238E27FC236}">
                <a16:creationId xmlns:a16="http://schemas.microsoft.com/office/drawing/2014/main" id="{BC6CA3FA-8816-1FC1-A1F5-0E5CD5194A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6298" y="4579451"/>
            <a:ext cx="603504" cy="603504"/>
          </a:xfrm>
          <a:prstGeom prst="rect">
            <a:avLst/>
          </a:prstGeom>
        </p:spPr>
      </p:pic>
      <p:pic>
        <p:nvPicPr>
          <p:cNvPr id="11" name="Graphique 10" descr="Vivats avec un remplissage uni">
            <a:extLst>
              <a:ext uri="{FF2B5EF4-FFF2-40B4-BE49-F238E27FC236}">
                <a16:creationId xmlns:a16="http://schemas.microsoft.com/office/drawing/2014/main" id="{25C0DD89-71C5-EC1A-6870-FE2A9BF1FE2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87987" y="3747033"/>
            <a:ext cx="594360" cy="594360"/>
          </a:xfrm>
          <a:prstGeom prst="rect">
            <a:avLst/>
          </a:prstGeom>
        </p:spPr>
      </p:pic>
    </p:spTree>
    <p:extLst>
      <p:ext uri="{BB962C8B-B14F-4D97-AF65-F5344CB8AC3E}">
        <p14:creationId xmlns:p14="http://schemas.microsoft.com/office/powerpoint/2010/main" val="25546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1">
            <a:extLst>
              <a:ext uri="{FF2B5EF4-FFF2-40B4-BE49-F238E27FC236}">
                <a16:creationId xmlns:a16="http://schemas.microsoft.com/office/drawing/2014/main" id="{F2F70EB7-2C14-D2C8-27F0-2D6A8B0EC2FC}"/>
              </a:ext>
            </a:extLst>
          </p:cNvPr>
          <p:cNvSpPr txBox="1">
            <a:spLocks/>
          </p:cNvSpPr>
          <p:nvPr/>
        </p:nvSpPr>
        <p:spPr>
          <a:xfrm>
            <a:off x="588067" y="378474"/>
            <a:ext cx="10472867" cy="1431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endParaRPr lang="fr-FR" sz="1333" b="1" cap="all" dirty="0"/>
          </a:p>
          <a:p>
            <a:pPr marL="0" indent="0">
              <a:buNone/>
            </a:pPr>
            <a:r>
              <a:rPr lang="fr-FR" sz="2800" b="1" dirty="0">
                <a:solidFill>
                  <a:srgbClr val="0069B5"/>
                </a:solidFill>
                <a:latin typeface="Kanit-Light"/>
                <a:ea typeface="+mj-ea"/>
              </a:rPr>
              <a:t>Plans Cancer et régime des autorisations : une véritable synergie au service de la qualité des soins en cancérologie</a:t>
            </a:r>
          </a:p>
        </p:txBody>
      </p:sp>
      <p:sp>
        <p:nvSpPr>
          <p:cNvPr id="5" name="Espace réservé du contenu 2">
            <a:extLst>
              <a:ext uri="{FF2B5EF4-FFF2-40B4-BE49-F238E27FC236}">
                <a16:creationId xmlns:a16="http://schemas.microsoft.com/office/drawing/2014/main" id="{25C28BC9-F5FB-E8BF-602B-F76909D4FA4D}"/>
              </a:ext>
            </a:extLst>
          </p:cNvPr>
          <p:cNvSpPr txBox="1">
            <a:spLocks/>
          </p:cNvSpPr>
          <p:nvPr/>
        </p:nvSpPr>
        <p:spPr>
          <a:xfrm>
            <a:off x="903048" y="1986938"/>
            <a:ext cx="10634136" cy="4492588"/>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2" indent="0">
              <a:buNone/>
            </a:pPr>
            <a:r>
              <a:rPr lang="fr-FR" sz="1800" dirty="0">
                <a:latin typeface="Arial" panose="020B0604020202020204" pitchFamily="34" charset="0"/>
                <a:cs typeface="Arial" panose="020B0604020202020204" pitchFamily="34" charset="0"/>
              </a:rPr>
              <a:t>Une </a:t>
            </a:r>
            <a:r>
              <a:rPr lang="fr-FR" sz="1800" b="1" dirty="0">
                <a:solidFill>
                  <a:srgbClr val="0070C0"/>
                </a:solidFill>
                <a:latin typeface="Arial" panose="020B0604020202020204" pitchFamily="34" charset="0"/>
                <a:cs typeface="Arial" panose="020B0604020202020204" pitchFamily="34" charset="0"/>
              </a:rPr>
              <a:t>accélération de la structuration de l’offre de soins en cancérologie </a:t>
            </a:r>
            <a:r>
              <a:rPr lang="fr-FR" sz="1800" dirty="0">
                <a:latin typeface="Arial" panose="020B0604020202020204" pitchFamily="34" charset="0"/>
                <a:cs typeface="Arial" panose="020B0604020202020204" pitchFamily="34" charset="0"/>
              </a:rPr>
              <a:t>sous les effets conjugués des plans cancer et de la mise en place d’un régime d’autorisation d’activité de soins</a:t>
            </a:r>
          </a:p>
          <a:p>
            <a:pPr marL="92072" indent="0" algn="just">
              <a:buNone/>
            </a:pPr>
            <a:endParaRPr lang="fr-FR" sz="1800" b="1" dirty="0">
              <a:solidFill>
                <a:srgbClr val="0070C0"/>
              </a:solidFill>
              <a:latin typeface="Arial" panose="020B0604020202020204" pitchFamily="34" charset="0"/>
              <a:cs typeface="Arial" panose="020B0604020202020204" pitchFamily="34" charset="0"/>
            </a:endParaRPr>
          </a:p>
          <a:p>
            <a:pPr marL="92072" indent="0" algn="just">
              <a:buNone/>
            </a:pPr>
            <a:r>
              <a:rPr lang="fr-FR" sz="1800" b="1" dirty="0">
                <a:solidFill>
                  <a:srgbClr val="0070C0"/>
                </a:solidFill>
                <a:latin typeface="Arial" panose="020B0604020202020204" pitchFamily="34" charset="0"/>
                <a:cs typeface="Arial" panose="020B0604020202020204" pitchFamily="34" charset="0"/>
              </a:rPr>
              <a:t>Des évolutions notables depuis 2003 en termes de :</a:t>
            </a:r>
          </a:p>
          <a:p>
            <a:pPr marL="377822" indent="-285750" algn="just">
              <a:buFontTx/>
              <a:buChar char="-"/>
            </a:pPr>
            <a:r>
              <a:rPr lang="fr-FR" sz="1800" dirty="0">
                <a:latin typeface="Arial" panose="020B0604020202020204" pitchFamily="34" charset="0"/>
                <a:cs typeface="Arial" panose="020B0604020202020204" pitchFamily="34" charset="0"/>
              </a:rPr>
              <a:t>Qualité et sécurité des soins</a:t>
            </a:r>
          </a:p>
          <a:p>
            <a:pPr marL="377822" indent="-285750" algn="just">
              <a:buFontTx/>
              <a:buChar char="-"/>
            </a:pPr>
            <a:r>
              <a:rPr lang="fr-FR" sz="1800" dirty="0">
                <a:latin typeface="Arial" panose="020B0604020202020204" pitchFamily="34" charset="0"/>
                <a:cs typeface="Arial" panose="020B0604020202020204" pitchFamily="34" charset="0"/>
              </a:rPr>
              <a:t>Accès équitable aux soins et à l’innovation pour tous les patients</a:t>
            </a:r>
          </a:p>
          <a:p>
            <a:pPr marL="377822" indent="-285750" algn="just">
              <a:buFontTx/>
              <a:buChar char="-"/>
            </a:pPr>
            <a:r>
              <a:rPr lang="fr-FR" sz="1800" dirty="0">
                <a:latin typeface="Arial" panose="020B0604020202020204" pitchFamily="34" charset="0"/>
                <a:cs typeface="Arial" panose="020B0604020202020204" pitchFamily="34" charset="0"/>
              </a:rPr>
              <a:t>Coordination entre les acteurs</a:t>
            </a:r>
          </a:p>
          <a:p>
            <a:pPr marL="377822" indent="-285750" algn="just">
              <a:buFontTx/>
              <a:buChar char="-"/>
            </a:pPr>
            <a:endParaRPr lang="fr-FR" sz="1800" b="1" dirty="0">
              <a:solidFill>
                <a:srgbClr val="0070C0"/>
              </a:solidFill>
              <a:latin typeface="Arial" panose="020B0604020202020204" pitchFamily="34" charset="0"/>
              <a:cs typeface="Arial" panose="020B0604020202020204" pitchFamily="34" charset="0"/>
            </a:endParaRPr>
          </a:p>
          <a:p>
            <a:pPr marL="92072" indent="0" algn="just">
              <a:buNone/>
            </a:pPr>
            <a:r>
              <a:rPr lang="fr-FR" sz="1800" dirty="0">
                <a:latin typeface="Arial" panose="020B0604020202020204" pitchFamily="34" charset="0"/>
                <a:cs typeface="Arial" panose="020B0604020202020204" pitchFamily="34" charset="0"/>
              </a:rPr>
              <a:t>Aujourd’hui, une politique publique de lutte contre le cancer en France devenue un </a:t>
            </a:r>
            <a:r>
              <a:rPr lang="fr-FR" sz="1800" b="1" dirty="0">
                <a:solidFill>
                  <a:srgbClr val="0070C0"/>
                </a:solidFill>
                <a:latin typeface="Arial" panose="020B0604020202020204" pitchFamily="34" charset="0"/>
                <a:cs typeface="Arial" panose="020B0604020202020204" pitchFamily="34" charset="0"/>
              </a:rPr>
              <a:t>modèle</a:t>
            </a:r>
            <a:r>
              <a:rPr lang="fr-FR" sz="1800" dirty="0">
                <a:latin typeface="Arial" panose="020B0604020202020204" pitchFamily="34" charset="0"/>
                <a:cs typeface="Arial" panose="020B0604020202020204" pitchFamily="34" charset="0"/>
              </a:rPr>
              <a:t> pour les autres maladies chroniques et à l’international.</a:t>
            </a:r>
          </a:p>
          <a:p>
            <a:pPr marL="377822" indent="-285750" algn="just">
              <a:buFontTx/>
              <a:buChar char="-"/>
            </a:pPr>
            <a:endParaRPr lang="fr-FR" sz="1800" b="1" dirty="0">
              <a:latin typeface="Arial" panose="020B0604020202020204" pitchFamily="34" charset="0"/>
              <a:cs typeface="Arial" panose="020B0604020202020204" pitchFamily="34" charset="0"/>
            </a:endParaRPr>
          </a:p>
          <a:p>
            <a:pPr marL="92072" indent="0" algn="just">
              <a:buNone/>
            </a:pPr>
            <a:endParaRPr lang="fr-FR"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126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D06C6D6A-B82F-9886-3F02-D9D4FFBEF7B9}"/>
              </a:ext>
            </a:extLst>
          </p:cNvPr>
          <p:cNvGraphicFramePr>
            <a:graphicFrameLocks noGrp="1"/>
          </p:cNvGraphicFramePr>
          <p:nvPr>
            <p:ph idx="1"/>
            <p:extLst>
              <p:ext uri="{D42A27DB-BD31-4B8C-83A1-F6EECF244321}">
                <p14:modId xmlns:p14="http://schemas.microsoft.com/office/powerpoint/2010/main" val="42768859"/>
              </p:ext>
            </p:extLst>
          </p:nvPr>
        </p:nvGraphicFramePr>
        <p:xfrm>
          <a:off x="763427" y="1921872"/>
          <a:ext cx="2590800" cy="1149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lèche : droite 5">
            <a:extLst>
              <a:ext uri="{FF2B5EF4-FFF2-40B4-BE49-F238E27FC236}">
                <a16:creationId xmlns:a16="http://schemas.microsoft.com/office/drawing/2014/main" id="{426E1154-66E8-1B3D-88FF-6EEAF4C12726}"/>
              </a:ext>
            </a:extLst>
          </p:cNvPr>
          <p:cNvSpPr/>
          <p:nvPr/>
        </p:nvSpPr>
        <p:spPr>
          <a:xfrm>
            <a:off x="3354227" y="1841139"/>
            <a:ext cx="2590800" cy="1224000"/>
          </a:xfrm>
          <a:prstGeom prst="rightArrow">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7" name="Flèche : droite 6">
            <a:extLst>
              <a:ext uri="{FF2B5EF4-FFF2-40B4-BE49-F238E27FC236}">
                <a16:creationId xmlns:a16="http://schemas.microsoft.com/office/drawing/2014/main" id="{7617EEB6-FAC2-8E42-86AC-776742133221}"/>
              </a:ext>
            </a:extLst>
          </p:cNvPr>
          <p:cNvSpPr/>
          <p:nvPr/>
        </p:nvSpPr>
        <p:spPr>
          <a:xfrm>
            <a:off x="5945027" y="1861720"/>
            <a:ext cx="2590800" cy="1224000"/>
          </a:xfrm>
          <a:prstGeom prst="rightArrow">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b="1" dirty="0"/>
          </a:p>
        </p:txBody>
      </p:sp>
      <p:sp>
        <p:nvSpPr>
          <p:cNvPr id="8" name="Flèche : droite 7">
            <a:extLst>
              <a:ext uri="{FF2B5EF4-FFF2-40B4-BE49-F238E27FC236}">
                <a16:creationId xmlns:a16="http://schemas.microsoft.com/office/drawing/2014/main" id="{76004AE0-AE0D-080A-2EC5-7E5180E4C450}"/>
              </a:ext>
            </a:extLst>
          </p:cNvPr>
          <p:cNvSpPr/>
          <p:nvPr/>
        </p:nvSpPr>
        <p:spPr>
          <a:xfrm>
            <a:off x="8535827" y="1850236"/>
            <a:ext cx="3368040" cy="1224000"/>
          </a:xfrm>
          <a:prstGeom prst="rightArrow">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9" name="ZoneTexte 8">
            <a:extLst>
              <a:ext uri="{FF2B5EF4-FFF2-40B4-BE49-F238E27FC236}">
                <a16:creationId xmlns:a16="http://schemas.microsoft.com/office/drawing/2014/main" id="{B2BED552-F7C9-2ED6-7BDB-F6AD094A254C}"/>
              </a:ext>
            </a:extLst>
          </p:cNvPr>
          <p:cNvSpPr txBox="1"/>
          <p:nvPr/>
        </p:nvSpPr>
        <p:spPr>
          <a:xfrm>
            <a:off x="434576" y="3144516"/>
            <a:ext cx="704850" cy="369332"/>
          </a:xfrm>
          <a:prstGeom prst="rect">
            <a:avLst/>
          </a:prstGeom>
          <a:noFill/>
        </p:spPr>
        <p:txBody>
          <a:bodyPr wrap="square" rtlCol="0">
            <a:spAutoFit/>
          </a:bodyPr>
          <a:lstStyle/>
          <a:p>
            <a:r>
              <a:rPr lang="fr-FR" dirty="0"/>
              <a:t>2003</a:t>
            </a:r>
          </a:p>
        </p:txBody>
      </p:sp>
      <p:sp>
        <p:nvSpPr>
          <p:cNvPr id="10" name="ZoneTexte 9">
            <a:extLst>
              <a:ext uri="{FF2B5EF4-FFF2-40B4-BE49-F238E27FC236}">
                <a16:creationId xmlns:a16="http://schemas.microsoft.com/office/drawing/2014/main" id="{82ECBC36-956A-02ED-6D69-5FA887987243}"/>
              </a:ext>
            </a:extLst>
          </p:cNvPr>
          <p:cNvSpPr txBox="1"/>
          <p:nvPr/>
        </p:nvSpPr>
        <p:spPr>
          <a:xfrm>
            <a:off x="2528888" y="3151701"/>
            <a:ext cx="704850" cy="369332"/>
          </a:xfrm>
          <a:prstGeom prst="rect">
            <a:avLst/>
          </a:prstGeom>
          <a:noFill/>
        </p:spPr>
        <p:txBody>
          <a:bodyPr wrap="square" rtlCol="0">
            <a:spAutoFit/>
          </a:bodyPr>
          <a:lstStyle/>
          <a:p>
            <a:r>
              <a:rPr lang="fr-FR" dirty="0"/>
              <a:t>2007</a:t>
            </a:r>
          </a:p>
        </p:txBody>
      </p:sp>
      <p:sp>
        <p:nvSpPr>
          <p:cNvPr id="11" name="ZoneTexte 10">
            <a:extLst>
              <a:ext uri="{FF2B5EF4-FFF2-40B4-BE49-F238E27FC236}">
                <a16:creationId xmlns:a16="http://schemas.microsoft.com/office/drawing/2014/main" id="{D7533644-75EE-A35A-016F-53DB82B7CC2D}"/>
              </a:ext>
            </a:extLst>
          </p:cNvPr>
          <p:cNvSpPr txBox="1"/>
          <p:nvPr/>
        </p:nvSpPr>
        <p:spPr>
          <a:xfrm>
            <a:off x="3341847" y="3151701"/>
            <a:ext cx="704850" cy="369332"/>
          </a:xfrm>
          <a:prstGeom prst="rect">
            <a:avLst/>
          </a:prstGeom>
          <a:noFill/>
        </p:spPr>
        <p:txBody>
          <a:bodyPr wrap="square" rtlCol="0">
            <a:spAutoFit/>
          </a:bodyPr>
          <a:lstStyle/>
          <a:p>
            <a:r>
              <a:rPr lang="fr-FR" dirty="0"/>
              <a:t>2009</a:t>
            </a:r>
          </a:p>
        </p:txBody>
      </p:sp>
      <p:sp>
        <p:nvSpPr>
          <p:cNvPr id="12" name="ZoneTexte 11">
            <a:extLst>
              <a:ext uri="{FF2B5EF4-FFF2-40B4-BE49-F238E27FC236}">
                <a16:creationId xmlns:a16="http://schemas.microsoft.com/office/drawing/2014/main" id="{CC5E68FE-437A-493C-B551-9D71E30CFAA6}"/>
              </a:ext>
            </a:extLst>
          </p:cNvPr>
          <p:cNvSpPr txBox="1"/>
          <p:nvPr/>
        </p:nvSpPr>
        <p:spPr>
          <a:xfrm>
            <a:off x="5173982" y="3165179"/>
            <a:ext cx="704850" cy="369332"/>
          </a:xfrm>
          <a:prstGeom prst="rect">
            <a:avLst/>
          </a:prstGeom>
          <a:noFill/>
        </p:spPr>
        <p:txBody>
          <a:bodyPr wrap="square" rtlCol="0">
            <a:spAutoFit/>
          </a:bodyPr>
          <a:lstStyle/>
          <a:p>
            <a:r>
              <a:rPr lang="fr-FR" dirty="0"/>
              <a:t>2013</a:t>
            </a:r>
          </a:p>
        </p:txBody>
      </p:sp>
      <p:sp>
        <p:nvSpPr>
          <p:cNvPr id="13" name="ZoneTexte 12">
            <a:extLst>
              <a:ext uri="{FF2B5EF4-FFF2-40B4-BE49-F238E27FC236}">
                <a16:creationId xmlns:a16="http://schemas.microsoft.com/office/drawing/2014/main" id="{B7268325-9772-0780-5FA1-EBB3BFE1A3AE}"/>
              </a:ext>
            </a:extLst>
          </p:cNvPr>
          <p:cNvSpPr txBox="1"/>
          <p:nvPr/>
        </p:nvSpPr>
        <p:spPr>
          <a:xfrm>
            <a:off x="5906453" y="3162141"/>
            <a:ext cx="704850" cy="369332"/>
          </a:xfrm>
          <a:prstGeom prst="rect">
            <a:avLst/>
          </a:prstGeom>
          <a:noFill/>
        </p:spPr>
        <p:txBody>
          <a:bodyPr wrap="square" rtlCol="0">
            <a:spAutoFit/>
          </a:bodyPr>
          <a:lstStyle/>
          <a:p>
            <a:r>
              <a:rPr lang="fr-FR" dirty="0"/>
              <a:t>2014</a:t>
            </a:r>
          </a:p>
        </p:txBody>
      </p:sp>
      <p:sp>
        <p:nvSpPr>
          <p:cNvPr id="14" name="ZoneTexte 13">
            <a:extLst>
              <a:ext uri="{FF2B5EF4-FFF2-40B4-BE49-F238E27FC236}">
                <a16:creationId xmlns:a16="http://schemas.microsoft.com/office/drawing/2014/main" id="{790E7374-34BA-9018-D788-F191161382D1}"/>
              </a:ext>
            </a:extLst>
          </p:cNvPr>
          <p:cNvSpPr txBox="1"/>
          <p:nvPr/>
        </p:nvSpPr>
        <p:spPr>
          <a:xfrm>
            <a:off x="7799073" y="3212978"/>
            <a:ext cx="704850" cy="369332"/>
          </a:xfrm>
          <a:prstGeom prst="rect">
            <a:avLst/>
          </a:prstGeom>
          <a:noFill/>
        </p:spPr>
        <p:txBody>
          <a:bodyPr wrap="square" rtlCol="0">
            <a:spAutoFit/>
          </a:bodyPr>
          <a:lstStyle/>
          <a:p>
            <a:r>
              <a:rPr lang="fr-FR" dirty="0"/>
              <a:t>2019</a:t>
            </a:r>
          </a:p>
        </p:txBody>
      </p:sp>
      <p:sp>
        <p:nvSpPr>
          <p:cNvPr id="15" name="ZoneTexte 14">
            <a:extLst>
              <a:ext uri="{FF2B5EF4-FFF2-40B4-BE49-F238E27FC236}">
                <a16:creationId xmlns:a16="http://schemas.microsoft.com/office/drawing/2014/main" id="{1E7424D6-6B1C-86A8-02D3-1499DCCCBED7}"/>
              </a:ext>
            </a:extLst>
          </p:cNvPr>
          <p:cNvSpPr txBox="1"/>
          <p:nvPr/>
        </p:nvSpPr>
        <p:spPr>
          <a:xfrm>
            <a:off x="8590599" y="3201118"/>
            <a:ext cx="704850" cy="369332"/>
          </a:xfrm>
          <a:prstGeom prst="rect">
            <a:avLst/>
          </a:prstGeom>
          <a:noFill/>
        </p:spPr>
        <p:txBody>
          <a:bodyPr wrap="square" rtlCol="0">
            <a:spAutoFit/>
          </a:bodyPr>
          <a:lstStyle/>
          <a:p>
            <a:r>
              <a:rPr lang="fr-FR" dirty="0"/>
              <a:t>2021</a:t>
            </a:r>
          </a:p>
        </p:txBody>
      </p:sp>
      <p:sp>
        <p:nvSpPr>
          <p:cNvPr id="16" name="ZoneTexte 15">
            <a:extLst>
              <a:ext uri="{FF2B5EF4-FFF2-40B4-BE49-F238E27FC236}">
                <a16:creationId xmlns:a16="http://schemas.microsoft.com/office/drawing/2014/main" id="{337F8803-BF15-C097-1602-E425B4C4EE50}"/>
              </a:ext>
            </a:extLst>
          </p:cNvPr>
          <p:cNvSpPr txBox="1"/>
          <p:nvPr/>
        </p:nvSpPr>
        <p:spPr>
          <a:xfrm>
            <a:off x="11319033" y="3227624"/>
            <a:ext cx="704850" cy="369332"/>
          </a:xfrm>
          <a:prstGeom prst="rect">
            <a:avLst/>
          </a:prstGeom>
          <a:noFill/>
        </p:spPr>
        <p:txBody>
          <a:bodyPr wrap="square" rtlCol="0">
            <a:spAutoFit/>
          </a:bodyPr>
          <a:lstStyle/>
          <a:p>
            <a:r>
              <a:rPr lang="fr-FR" dirty="0"/>
              <a:t>2030</a:t>
            </a:r>
          </a:p>
        </p:txBody>
      </p:sp>
      <p:sp>
        <p:nvSpPr>
          <p:cNvPr id="17" name="ZoneTexte 16">
            <a:extLst>
              <a:ext uri="{FF2B5EF4-FFF2-40B4-BE49-F238E27FC236}">
                <a16:creationId xmlns:a16="http://schemas.microsoft.com/office/drawing/2014/main" id="{7D75763F-4B20-FAEE-28E9-E25EA954E4FB}"/>
              </a:ext>
            </a:extLst>
          </p:cNvPr>
          <p:cNvSpPr txBox="1"/>
          <p:nvPr/>
        </p:nvSpPr>
        <p:spPr>
          <a:xfrm>
            <a:off x="1139426" y="2268473"/>
            <a:ext cx="1598295" cy="369332"/>
          </a:xfrm>
          <a:prstGeom prst="rect">
            <a:avLst/>
          </a:prstGeom>
          <a:noFill/>
        </p:spPr>
        <p:txBody>
          <a:bodyPr wrap="square" rtlCol="0">
            <a:spAutoFit/>
          </a:bodyPr>
          <a:lstStyle/>
          <a:p>
            <a:r>
              <a:rPr lang="fr-FR" b="1" dirty="0">
                <a:solidFill>
                  <a:schemeClr val="bg1"/>
                </a:solidFill>
              </a:rPr>
              <a:t>Plan cancer 1</a:t>
            </a:r>
          </a:p>
        </p:txBody>
      </p:sp>
      <p:sp>
        <p:nvSpPr>
          <p:cNvPr id="18" name="ZoneTexte 17">
            <a:extLst>
              <a:ext uri="{FF2B5EF4-FFF2-40B4-BE49-F238E27FC236}">
                <a16:creationId xmlns:a16="http://schemas.microsoft.com/office/drawing/2014/main" id="{5D68982F-95A7-667A-CEF3-90D59BD84A73}"/>
              </a:ext>
            </a:extLst>
          </p:cNvPr>
          <p:cNvSpPr txBox="1"/>
          <p:nvPr/>
        </p:nvSpPr>
        <p:spPr>
          <a:xfrm>
            <a:off x="3669982" y="2268473"/>
            <a:ext cx="1598295" cy="369332"/>
          </a:xfrm>
          <a:prstGeom prst="rect">
            <a:avLst/>
          </a:prstGeom>
          <a:noFill/>
        </p:spPr>
        <p:txBody>
          <a:bodyPr wrap="square" rtlCol="0">
            <a:spAutoFit/>
          </a:bodyPr>
          <a:lstStyle/>
          <a:p>
            <a:r>
              <a:rPr lang="fr-FR" b="1" dirty="0">
                <a:solidFill>
                  <a:schemeClr val="bg1"/>
                </a:solidFill>
              </a:rPr>
              <a:t>Plan cancer 2</a:t>
            </a:r>
          </a:p>
        </p:txBody>
      </p:sp>
      <p:sp>
        <p:nvSpPr>
          <p:cNvPr id="19" name="ZoneTexte 18">
            <a:extLst>
              <a:ext uri="{FF2B5EF4-FFF2-40B4-BE49-F238E27FC236}">
                <a16:creationId xmlns:a16="http://schemas.microsoft.com/office/drawing/2014/main" id="{245EC201-9F71-F1BB-9433-D55B204CB5EB}"/>
              </a:ext>
            </a:extLst>
          </p:cNvPr>
          <p:cNvSpPr txBox="1"/>
          <p:nvPr/>
        </p:nvSpPr>
        <p:spPr>
          <a:xfrm>
            <a:off x="6211254" y="2289054"/>
            <a:ext cx="1598295" cy="369332"/>
          </a:xfrm>
          <a:prstGeom prst="rect">
            <a:avLst/>
          </a:prstGeom>
          <a:noFill/>
        </p:spPr>
        <p:txBody>
          <a:bodyPr wrap="square" rtlCol="0">
            <a:spAutoFit/>
          </a:bodyPr>
          <a:lstStyle/>
          <a:p>
            <a:r>
              <a:rPr lang="fr-FR" b="1" dirty="0">
                <a:solidFill>
                  <a:schemeClr val="bg1"/>
                </a:solidFill>
              </a:rPr>
              <a:t>Plan cancer 3</a:t>
            </a:r>
          </a:p>
        </p:txBody>
      </p:sp>
      <p:sp>
        <p:nvSpPr>
          <p:cNvPr id="20" name="ZoneTexte 19">
            <a:extLst>
              <a:ext uri="{FF2B5EF4-FFF2-40B4-BE49-F238E27FC236}">
                <a16:creationId xmlns:a16="http://schemas.microsoft.com/office/drawing/2014/main" id="{04BA769B-1718-8CE2-31E1-43AF541CE8DB}"/>
              </a:ext>
            </a:extLst>
          </p:cNvPr>
          <p:cNvSpPr txBox="1"/>
          <p:nvPr/>
        </p:nvSpPr>
        <p:spPr>
          <a:xfrm>
            <a:off x="8801805" y="2289054"/>
            <a:ext cx="2459879" cy="369332"/>
          </a:xfrm>
          <a:prstGeom prst="rect">
            <a:avLst/>
          </a:prstGeom>
          <a:noFill/>
        </p:spPr>
        <p:txBody>
          <a:bodyPr wrap="square" rtlCol="0">
            <a:spAutoFit/>
          </a:bodyPr>
          <a:lstStyle/>
          <a:p>
            <a:r>
              <a:rPr lang="fr-FR" b="1" dirty="0">
                <a:solidFill>
                  <a:schemeClr val="bg1"/>
                </a:solidFill>
              </a:rPr>
              <a:t>Stratégie décennale</a:t>
            </a:r>
          </a:p>
        </p:txBody>
      </p:sp>
      <p:sp>
        <p:nvSpPr>
          <p:cNvPr id="21" name="Flèche : haut 20">
            <a:extLst>
              <a:ext uri="{FF2B5EF4-FFF2-40B4-BE49-F238E27FC236}">
                <a16:creationId xmlns:a16="http://schemas.microsoft.com/office/drawing/2014/main" id="{BC7D10E0-2C58-E942-72C8-C16E8A438E3B}"/>
              </a:ext>
            </a:extLst>
          </p:cNvPr>
          <p:cNvSpPr/>
          <p:nvPr/>
        </p:nvSpPr>
        <p:spPr>
          <a:xfrm>
            <a:off x="2764155" y="3695388"/>
            <a:ext cx="234315" cy="703564"/>
          </a:xfrm>
          <a:prstGeom prst="upArrow">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E689BFC7-E74F-C053-4369-8120F300D468}"/>
              </a:ext>
            </a:extLst>
          </p:cNvPr>
          <p:cNvSpPr txBox="1"/>
          <p:nvPr/>
        </p:nvSpPr>
        <p:spPr>
          <a:xfrm>
            <a:off x="1645920" y="4706033"/>
            <a:ext cx="2705100" cy="646331"/>
          </a:xfrm>
          <a:prstGeom prst="rect">
            <a:avLst/>
          </a:prstGeom>
          <a:solidFill>
            <a:srgbClr val="25EAA5">
              <a:alpha val="31000"/>
            </a:srgbClr>
          </a:solidFill>
        </p:spPr>
        <p:txBody>
          <a:bodyPr wrap="square" rtlCol="0">
            <a:spAutoFit/>
          </a:bodyPr>
          <a:lstStyle/>
          <a:p>
            <a:r>
              <a:rPr lang="fr-FR" dirty="0"/>
              <a:t>Instauration du régime</a:t>
            </a:r>
          </a:p>
          <a:p>
            <a:pPr algn="ctr"/>
            <a:r>
              <a:rPr lang="fr-FR" dirty="0"/>
              <a:t>d’autorisations</a:t>
            </a:r>
          </a:p>
        </p:txBody>
      </p:sp>
      <p:sp>
        <p:nvSpPr>
          <p:cNvPr id="23" name="Flèche : haut 22">
            <a:extLst>
              <a:ext uri="{FF2B5EF4-FFF2-40B4-BE49-F238E27FC236}">
                <a16:creationId xmlns:a16="http://schemas.microsoft.com/office/drawing/2014/main" id="{33C3E68F-11B7-FA48-5273-486C2FEC520E}"/>
              </a:ext>
            </a:extLst>
          </p:cNvPr>
          <p:cNvSpPr/>
          <p:nvPr/>
        </p:nvSpPr>
        <p:spPr>
          <a:xfrm>
            <a:off x="9295449" y="3695388"/>
            <a:ext cx="234315" cy="703564"/>
          </a:xfrm>
          <a:prstGeom prst="upArrow">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4" name="ZoneTexte 23">
            <a:extLst>
              <a:ext uri="{FF2B5EF4-FFF2-40B4-BE49-F238E27FC236}">
                <a16:creationId xmlns:a16="http://schemas.microsoft.com/office/drawing/2014/main" id="{A9F4A886-2891-6736-2E5F-E9206B138202}"/>
              </a:ext>
            </a:extLst>
          </p:cNvPr>
          <p:cNvSpPr txBox="1"/>
          <p:nvPr/>
        </p:nvSpPr>
        <p:spPr>
          <a:xfrm>
            <a:off x="8060056" y="4696506"/>
            <a:ext cx="2705100" cy="646331"/>
          </a:xfrm>
          <a:prstGeom prst="rect">
            <a:avLst/>
          </a:prstGeom>
          <a:solidFill>
            <a:srgbClr val="25EAA5">
              <a:alpha val="31000"/>
            </a:srgbClr>
          </a:solidFill>
        </p:spPr>
        <p:txBody>
          <a:bodyPr wrap="square" rtlCol="0">
            <a:spAutoFit/>
          </a:bodyPr>
          <a:lstStyle/>
          <a:p>
            <a:pPr algn="ctr"/>
            <a:r>
              <a:rPr lang="fr-FR" dirty="0"/>
              <a:t>Réforme du régime</a:t>
            </a:r>
          </a:p>
          <a:p>
            <a:pPr algn="ctr"/>
            <a:r>
              <a:rPr lang="fr-FR" dirty="0"/>
              <a:t>d’autorisations</a:t>
            </a:r>
          </a:p>
        </p:txBody>
      </p:sp>
    </p:spTree>
    <p:extLst>
      <p:ext uri="{BB962C8B-B14F-4D97-AF65-F5344CB8AC3E}">
        <p14:creationId xmlns:p14="http://schemas.microsoft.com/office/powerpoint/2010/main" val="4207358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AE95B5-FB62-5B19-538E-F5ADDC85D156}"/>
              </a:ext>
            </a:extLst>
          </p:cNvPr>
          <p:cNvSpPr>
            <a:spLocks noGrp="1"/>
          </p:cNvSpPr>
          <p:nvPr>
            <p:ph type="title"/>
          </p:nvPr>
        </p:nvSpPr>
        <p:spPr>
          <a:xfrm>
            <a:off x="838200" y="429199"/>
            <a:ext cx="10515600" cy="1068636"/>
          </a:xfrm>
        </p:spPr>
        <p:txBody>
          <a:bodyPr>
            <a:normAutofit/>
          </a:bodyPr>
          <a:lstStyle/>
          <a:p>
            <a:r>
              <a:rPr lang="fr-FR" dirty="0">
                <a:solidFill>
                  <a:srgbClr val="0069B5"/>
                </a:solidFill>
                <a:latin typeface="Kanit-Light"/>
              </a:rPr>
              <a:t>Des objectifs communs</a:t>
            </a:r>
            <a:endParaRPr lang="fr-FR" dirty="0"/>
          </a:p>
        </p:txBody>
      </p:sp>
      <p:sp>
        <p:nvSpPr>
          <p:cNvPr id="3" name="Espace réservé du contenu 2">
            <a:extLst>
              <a:ext uri="{FF2B5EF4-FFF2-40B4-BE49-F238E27FC236}">
                <a16:creationId xmlns:a16="http://schemas.microsoft.com/office/drawing/2014/main" id="{8AA451F2-70EA-30EC-3589-6627C14FD8C3}"/>
              </a:ext>
            </a:extLst>
          </p:cNvPr>
          <p:cNvSpPr>
            <a:spLocks noGrp="1"/>
          </p:cNvSpPr>
          <p:nvPr>
            <p:ph idx="1"/>
          </p:nvPr>
        </p:nvSpPr>
        <p:spPr>
          <a:xfrm>
            <a:off x="868849" y="1587091"/>
            <a:ext cx="4867275" cy="4044682"/>
          </a:xfrm>
        </p:spPr>
        <p:txBody>
          <a:bodyPr>
            <a:noAutofit/>
          </a:bodyPr>
          <a:lstStyle/>
          <a:p>
            <a:pPr marL="0" indent="0">
              <a:buNone/>
            </a:pPr>
            <a:r>
              <a:rPr lang="fr-FR" sz="1800" b="1" dirty="0"/>
              <a:t>Plans cancer et stratégie décennale de lutte contre les cancers </a:t>
            </a:r>
          </a:p>
          <a:p>
            <a:pPr marL="0" indent="0">
              <a:buNone/>
            </a:pPr>
            <a:endParaRPr lang="fr-FR" sz="1800" dirty="0"/>
          </a:p>
          <a:p>
            <a:pPr marL="0" indent="0">
              <a:buNone/>
            </a:pPr>
            <a:endParaRPr lang="fr-FR" sz="1800" dirty="0"/>
          </a:p>
        </p:txBody>
      </p:sp>
      <p:sp>
        <p:nvSpPr>
          <p:cNvPr id="4" name="ZoneTexte 3">
            <a:extLst>
              <a:ext uri="{FF2B5EF4-FFF2-40B4-BE49-F238E27FC236}">
                <a16:creationId xmlns:a16="http://schemas.microsoft.com/office/drawing/2014/main" id="{6FB5F35C-6BF8-EF51-684E-742CFCCFDEED}"/>
              </a:ext>
            </a:extLst>
          </p:cNvPr>
          <p:cNvSpPr txBox="1"/>
          <p:nvPr/>
        </p:nvSpPr>
        <p:spPr>
          <a:xfrm>
            <a:off x="7272500" y="1587091"/>
            <a:ext cx="4257675" cy="1200329"/>
          </a:xfrm>
          <a:prstGeom prst="rect">
            <a:avLst/>
          </a:prstGeom>
          <a:noFill/>
        </p:spPr>
        <p:txBody>
          <a:bodyPr wrap="square" rtlCol="0">
            <a:spAutoFit/>
          </a:bodyPr>
          <a:lstStyle/>
          <a:p>
            <a:r>
              <a:rPr lang="fr-FR" b="1" dirty="0"/>
              <a:t>Régime des autorisations d’activité de traitement du cancer </a:t>
            </a:r>
          </a:p>
          <a:p>
            <a:endParaRPr lang="fr-FR" b="1" dirty="0"/>
          </a:p>
          <a:p>
            <a:r>
              <a:rPr lang="fr-FR" b="1" dirty="0"/>
              <a:t>          </a:t>
            </a:r>
            <a:endParaRPr lang="fr-FR" dirty="0"/>
          </a:p>
        </p:txBody>
      </p:sp>
      <p:pic>
        <p:nvPicPr>
          <p:cNvPr id="5" name="Image 4" descr="Une image contenant symbole, Police, Graphique, conception&#10;&#10;Description générée automatiquement">
            <a:extLst>
              <a:ext uri="{FF2B5EF4-FFF2-40B4-BE49-F238E27FC236}">
                <a16:creationId xmlns:a16="http://schemas.microsoft.com/office/drawing/2014/main" id="{32CFDB99-B9E1-2CDD-E549-225677BEEB2E}"/>
              </a:ext>
            </a:extLst>
          </p:cNvPr>
          <p:cNvPicPr>
            <a:picLocks noChangeAspect="1"/>
          </p:cNvPicPr>
          <p:nvPr/>
        </p:nvPicPr>
        <p:blipFill>
          <a:blip r:embed="rId2"/>
          <a:stretch>
            <a:fillRect/>
          </a:stretch>
        </p:blipFill>
        <p:spPr>
          <a:xfrm>
            <a:off x="995363" y="2393364"/>
            <a:ext cx="304800" cy="304800"/>
          </a:xfrm>
          <a:prstGeom prst="rect">
            <a:avLst/>
          </a:prstGeom>
        </p:spPr>
      </p:pic>
      <p:sp>
        <p:nvSpPr>
          <p:cNvPr id="6" name="Espace réservé du contenu 2">
            <a:extLst>
              <a:ext uri="{FF2B5EF4-FFF2-40B4-BE49-F238E27FC236}">
                <a16:creationId xmlns:a16="http://schemas.microsoft.com/office/drawing/2014/main" id="{40D853C5-4C41-16FE-3A6E-7D9CE219B067}"/>
              </a:ext>
            </a:extLst>
          </p:cNvPr>
          <p:cNvSpPr txBox="1">
            <a:spLocks/>
          </p:cNvSpPr>
          <p:nvPr/>
        </p:nvSpPr>
        <p:spPr>
          <a:xfrm>
            <a:off x="1443038" y="2416782"/>
            <a:ext cx="4867275" cy="40446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Font typeface="Arial" panose="020B0604020202020204" pitchFamily="34" charset="0"/>
              <a:buNone/>
            </a:pPr>
            <a:r>
              <a:rPr lang="fr-FR" sz="1800" dirty="0"/>
              <a:t>Prévention</a:t>
            </a:r>
          </a:p>
          <a:p>
            <a:pPr marL="0" indent="0">
              <a:spcAft>
                <a:spcPts val="1000"/>
              </a:spcAft>
              <a:buFont typeface="Arial" panose="020B0604020202020204" pitchFamily="34" charset="0"/>
              <a:buNone/>
            </a:pPr>
            <a:r>
              <a:rPr lang="fr-FR" sz="1800" dirty="0"/>
              <a:t>Accès aux soins</a:t>
            </a:r>
          </a:p>
          <a:p>
            <a:pPr marL="0" indent="0">
              <a:spcAft>
                <a:spcPts val="1000"/>
              </a:spcAft>
              <a:buFont typeface="Arial" panose="020B0604020202020204" pitchFamily="34" charset="0"/>
              <a:buNone/>
            </a:pPr>
            <a:r>
              <a:rPr lang="fr-FR" sz="1800" dirty="0"/>
              <a:t>Recherche et innovation</a:t>
            </a:r>
          </a:p>
          <a:p>
            <a:pPr marL="0" indent="0">
              <a:spcAft>
                <a:spcPts val="1000"/>
              </a:spcAft>
              <a:buFont typeface="Arial" panose="020B0604020202020204" pitchFamily="34" charset="0"/>
              <a:buNone/>
            </a:pPr>
            <a:r>
              <a:rPr lang="fr-FR" sz="1800" dirty="0"/>
              <a:t>Epidémiologie et évaluation des données</a:t>
            </a:r>
          </a:p>
          <a:p>
            <a:pPr marL="0" indent="0">
              <a:spcAft>
                <a:spcPts val="1000"/>
              </a:spcAft>
              <a:buFont typeface="Arial" panose="020B0604020202020204" pitchFamily="34" charset="0"/>
              <a:buNone/>
            </a:pPr>
            <a:r>
              <a:rPr lang="fr-FR" sz="1800" dirty="0"/>
              <a:t>Accompagnement du patient</a:t>
            </a:r>
          </a:p>
          <a:p>
            <a:pPr marL="0" indent="0">
              <a:buFont typeface="Arial" panose="020B0604020202020204" pitchFamily="34" charset="0"/>
              <a:buNone/>
            </a:pPr>
            <a:endParaRPr lang="fr-FR" sz="1800" dirty="0"/>
          </a:p>
        </p:txBody>
      </p:sp>
      <p:pic>
        <p:nvPicPr>
          <p:cNvPr id="7" name="Image 6" descr="Une image contenant Graphique, graphisme, art, Police&#10;&#10;Le contenu généré par l’IA peut être incorrect.">
            <a:extLst>
              <a:ext uri="{FF2B5EF4-FFF2-40B4-BE49-F238E27FC236}">
                <a16:creationId xmlns:a16="http://schemas.microsoft.com/office/drawing/2014/main" id="{55E601C1-BD7E-DDAA-6DB3-FAFE4A8672F5}"/>
              </a:ext>
            </a:extLst>
          </p:cNvPr>
          <p:cNvPicPr>
            <a:picLocks noChangeAspect="1"/>
          </p:cNvPicPr>
          <p:nvPr/>
        </p:nvPicPr>
        <p:blipFill>
          <a:blip r:embed="rId3"/>
          <a:stretch>
            <a:fillRect/>
          </a:stretch>
        </p:blipFill>
        <p:spPr>
          <a:xfrm>
            <a:off x="995363" y="2901066"/>
            <a:ext cx="304800" cy="304800"/>
          </a:xfrm>
          <a:prstGeom prst="rect">
            <a:avLst/>
          </a:prstGeom>
        </p:spPr>
      </p:pic>
      <p:pic>
        <p:nvPicPr>
          <p:cNvPr id="11" name="Image 10" descr="Une image contenant Graphique, Police, capture d’écran, graphisme&#10;&#10;Description générée automatiquement">
            <a:extLst>
              <a:ext uri="{FF2B5EF4-FFF2-40B4-BE49-F238E27FC236}">
                <a16:creationId xmlns:a16="http://schemas.microsoft.com/office/drawing/2014/main" id="{BCDE79DF-7838-002E-4A7A-7A8C62474538}"/>
              </a:ext>
            </a:extLst>
          </p:cNvPr>
          <p:cNvPicPr>
            <a:picLocks noChangeAspect="1"/>
          </p:cNvPicPr>
          <p:nvPr/>
        </p:nvPicPr>
        <p:blipFill>
          <a:blip r:embed="rId4"/>
          <a:stretch>
            <a:fillRect/>
          </a:stretch>
        </p:blipFill>
        <p:spPr>
          <a:xfrm>
            <a:off x="995551" y="3929762"/>
            <a:ext cx="331026" cy="331026"/>
          </a:xfrm>
          <a:prstGeom prst="rect">
            <a:avLst/>
          </a:prstGeom>
        </p:spPr>
      </p:pic>
      <p:pic>
        <p:nvPicPr>
          <p:cNvPr id="12" name="Image 11" descr="Une image contenant Graphique, conception, art&#10;&#10;Description générée automatiquement">
            <a:extLst>
              <a:ext uri="{FF2B5EF4-FFF2-40B4-BE49-F238E27FC236}">
                <a16:creationId xmlns:a16="http://schemas.microsoft.com/office/drawing/2014/main" id="{70679BAA-CA14-36C2-E42D-E07B3577DADD}"/>
              </a:ext>
            </a:extLst>
          </p:cNvPr>
          <p:cNvPicPr>
            <a:picLocks noChangeAspect="1"/>
          </p:cNvPicPr>
          <p:nvPr/>
        </p:nvPicPr>
        <p:blipFill>
          <a:blip r:embed="rId5"/>
          <a:stretch>
            <a:fillRect/>
          </a:stretch>
        </p:blipFill>
        <p:spPr>
          <a:xfrm>
            <a:off x="1003102" y="4378803"/>
            <a:ext cx="378039" cy="378039"/>
          </a:xfrm>
          <a:prstGeom prst="rect">
            <a:avLst/>
          </a:prstGeom>
        </p:spPr>
      </p:pic>
      <p:sp>
        <p:nvSpPr>
          <p:cNvPr id="13" name="ZoneTexte 12">
            <a:extLst>
              <a:ext uri="{FF2B5EF4-FFF2-40B4-BE49-F238E27FC236}">
                <a16:creationId xmlns:a16="http://schemas.microsoft.com/office/drawing/2014/main" id="{CF5E6386-27BC-7AF0-FDA9-309B5D55AE43}"/>
              </a:ext>
            </a:extLst>
          </p:cNvPr>
          <p:cNvSpPr txBox="1"/>
          <p:nvPr/>
        </p:nvSpPr>
        <p:spPr>
          <a:xfrm>
            <a:off x="7677150" y="2162912"/>
            <a:ext cx="4257675" cy="2513509"/>
          </a:xfrm>
          <a:prstGeom prst="rect">
            <a:avLst/>
          </a:prstGeom>
          <a:noFill/>
        </p:spPr>
        <p:txBody>
          <a:bodyPr wrap="square" rtlCol="0">
            <a:spAutoFit/>
          </a:bodyPr>
          <a:lstStyle/>
          <a:p>
            <a:endParaRPr lang="fr-FR" b="1" dirty="0"/>
          </a:p>
          <a:p>
            <a:pPr>
              <a:lnSpc>
                <a:spcPct val="90000"/>
              </a:lnSpc>
              <a:spcBef>
                <a:spcPts val="1000"/>
              </a:spcBef>
              <a:spcAft>
                <a:spcPts val="1000"/>
              </a:spcAft>
            </a:pPr>
            <a:r>
              <a:rPr lang="fr-FR" dirty="0">
                <a:latin typeface="Arial" panose="020B0604020202020204" pitchFamily="34" charset="0"/>
                <a:cs typeface="Arial" panose="020B0604020202020204" pitchFamily="34" charset="0"/>
              </a:rPr>
              <a:t>Amélioration de la qualité des soins</a:t>
            </a:r>
          </a:p>
          <a:p>
            <a:pPr marL="0" lvl="1">
              <a:lnSpc>
                <a:spcPct val="90000"/>
              </a:lnSpc>
              <a:spcBef>
                <a:spcPts val="1000"/>
              </a:spcBef>
              <a:spcAft>
                <a:spcPts val="1000"/>
              </a:spcAft>
            </a:pPr>
            <a:r>
              <a:rPr lang="fr-FR" dirty="0">
                <a:latin typeface="Arial" panose="020B0604020202020204" pitchFamily="34" charset="0"/>
                <a:cs typeface="Arial" panose="020B0604020202020204" pitchFamily="34" charset="0"/>
              </a:rPr>
              <a:t>Territorialisation de l’offre de soins</a:t>
            </a:r>
          </a:p>
          <a:p>
            <a:pPr marL="0" lvl="1">
              <a:lnSpc>
                <a:spcPct val="90000"/>
              </a:lnSpc>
              <a:spcBef>
                <a:spcPts val="1000"/>
              </a:spcBef>
              <a:spcAft>
                <a:spcPts val="1000"/>
              </a:spcAft>
            </a:pPr>
            <a:r>
              <a:rPr lang="fr-FR" dirty="0">
                <a:latin typeface="Arial" panose="020B0604020202020204" pitchFamily="34" charset="0"/>
                <a:cs typeface="Arial" panose="020B0604020202020204" pitchFamily="34" charset="0"/>
              </a:rPr>
              <a:t>Adaptation aux évolutions scientifiques et techniques</a:t>
            </a:r>
          </a:p>
          <a:p>
            <a:pPr>
              <a:lnSpc>
                <a:spcPct val="90000"/>
              </a:lnSpc>
              <a:spcBef>
                <a:spcPts val="1000"/>
              </a:spcBef>
              <a:spcAft>
                <a:spcPts val="1000"/>
              </a:spcAft>
            </a:pPr>
            <a:r>
              <a:rPr lang="fr-FR" b="1" dirty="0"/>
              <a:t> </a:t>
            </a:r>
            <a:endParaRPr lang="fr-FR" dirty="0">
              <a:latin typeface="Arial" panose="020B0604020202020204" pitchFamily="34" charset="0"/>
              <a:cs typeface="Arial" panose="020B0604020202020204" pitchFamily="34" charset="0"/>
            </a:endParaRPr>
          </a:p>
        </p:txBody>
      </p:sp>
      <p:pic>
        <p:nvPicPr>
          <p:cNvPr id="14" name="Image 13" descr="Une image contenant capture d’écran, Symétrie, ligne, Graphique&#10;&#10;Le contenu généré par l’IA peut être incorrect.">
            <a:extLst>
              <a:ext uri="{FF2B5EF4-FFF2-40B4-BE49-F238E27FC236}">
                <a16:creationId xmlns:a16="http://schemas.microsoft.com/office/drawing/2014/main" id="{1638E864-5B4F-413A-DC3F-889CE8AD723E}"/>
              </a:ext>
            </a:extLst>
          </p:cNvPr>
          <p:cNvPicPr>
            <a:picLocks noChangeAspect="1"/>
          </p:cNvPicPr>
          <p:nvPr/>
        </p:nvPicPr>
        <p:blipFill>
          <a:blip r:embed="rId6"/>
          <a:stretch>
            <a:fillRect/>
          </a:stretch>
        </p:blipFill>
        <p:spPr>
          <a:xfrm>
            <a:off x="7332448" y="2625386"/>
            <a:ext cx="242309" cy="242309"/>
          </a:xfrm>
          <a:prstGeom prst="rect">
            <a:avLst/>
          </a:prstGeom>
        </p:spPr>
      </p:pic>
      <p:pic>
        <p:nvPicPr>
          <p:cNvPr id="15" name="Image 14" descr="Une image contenant Graphique, graphisme, Police, symbole&#10;&#10;Le contenu généré par l’IA peut être incorrect.">
            <a:extLst>
              <a:ext uri="{FF2B5EF4-FFF2-40B4-BE49-F238E27FC236}">
                <a16:creationId xmlns:a16="http://schemas.microsoft.com/office/drawing/2014/main" id="{A6FC99C7-C8C6-9F2E-7B4E-CE33B7B3A309}"/>
              </a:ext>
            </a:extLst>
          </p:cNvPr>
          <p:cNvPicPr>
            <a:picLocks noChangeAspect="1"/>
          </p:cNvPicPr>
          <p:nvPr/>
        </p:nvPicPr>
        <p:blipFill>
          <a:blip r:embed="rId7"/>
          <a:stretch>
            <a:fillRect/>
          </a:stretch>
        </p:blipFill>
        <p:spPr>
          <a:xfrm>
            <a:off x="7332448" y="3722348"/>
            <a:ext cx="267958" cy="267958"/>
          </a:xfrm>
          <a:prstGeom prst="rect">
            <a:avLst/>
          </a:prstGeom>
        </p:spPr>
      </p:pic>
      <p:pic>
        <p:nvPicPr>
          <p:cNvPr id="17" name="Image 16" descr="Une image contenant Graphique, cercle, symbole, logo&#10;&#10;Le contenu généré par l’IA peut être incorrect.">
            <a:extLst>
              <a:ext uri="{FF2B5EF4-FFF2-40B4-BE49-F238E27FC236}">
                <a16:creationId xmlns:a16="http://schemas.microsoft.com/office/drawing/2014/main" id="{6E1F10AE-3E7B-F92F-67D2-92A47F0B1ED7}"/>
              </a:ext>
            </a:extLst>
          </p:cNvPr>
          <p:cNvPicPr>
            <a:picLocks noChangeAspect="1"/>
          </p:cNvPicPr>
          <p:nvPr/>
        </p:nvPicPr>
        <p:blipFill>
          <a:blip r:embed="rId8"/>
          <a:stretch>
            <a:fillRect/>
          </a:stretch>
        </p:blipFill>
        <p:spPr>
          <a:xfrm rot="5400000" flipH="1" flipV="1">
            <a:off x="7272500" y="3046303"/>
            <a:ext cx="327906" cy="327906"/>
          </a:xfrm>
          <a:prstGeom prst="rect">
            <a:avLst/>
          </a:prstGeom>
        </p:spPr>
      </p:pic>
      <p:sp>
        <p:nvSpPr>
          <p:cNvPr id="19" name="Flèche : double flèche horizontale 18">
            <a:extLst>
              <a:ext uri="{FF2B5EF4-FFF2-40B4-BE49-F238E27FC236}">
                <a16:creationId xmlns:a16="http://schemas.microsoft.com/office/drawing/2014/main" id="{CFF55EE0-177E-F36A-A0BC-93FA2FEA7780}"/>
              </a:ext>
            </a:extLst>
          </p:cNvPr>
          <p:cNvSpPr/>
          <p:nvPr/>
        </p:nvSpPr>
        <p:spPr>
          <a:xfrm>
            <a:off x="6096000" y="3430920"/>
            <a:ext cx="819149" cy="178512"/>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double flèche horizontale 19">
            <a:extLst>
              <a:ext uri="{FF2B5EF4-FFF2-40B4-BE49-F238E27FC236}">
                <a16:creationId xmlns:a16="http://schemas.microsoft.com/office/drawing/2014/main" id="{2E30B8E7-EA23-81C4-D707-387A96AC836B}"/>
              </a:ext>
            </a:extLst>
          </p:cNvPr>
          <p:cNvSpPr/>
          <p:nvPr/>
        </p:nvSpPr>
        <p:spPr>
          <a:xfrm>
            <a:off x="6065353" y="2784713"/>
            <a:ext cx="819149" cy="178512"/>
          </a:xfrm>
          <a:prstGeom prst="leftRightArrow">
            <a:avLst/>
          </a:prstGeom>
          <a:solidFill>
            <a:srgbClr val="25EAA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double flèche horizontale 20">
            <a:extLst>
              <a:ext uri="{FF2B5EF4-FFF2-40B4-BE49-F238E27FC236}">
                <a16:creationId xmlns:a16="http://schemas.microsoft.com/office/drawing/2014/main" id="{D7A4DEB6-74BA-D5EA-940D-C171C302F3C4}"/>
              </a:ext>
            </a:extLst>
          </p:cNvPr>
          <p:cNvSpPr/>
          <p:nvPr/>
        </p:nvSpPr>
        <p:spPr>
          <a:xfrm>
            <a:off x="6143625" y="4057585"/>
            <a:ext cx="819149" cy="178512"/>
          </a:xfrm>
          <a:prstGeom prst="leftRightArrow">
            <a:avLst/>
          </a:prstGeom>
          <a:solidFill>
            <a:srgbClr val="25EAA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 name="Graphique 22" descr="Femme scientifique contour">
            <a:extLst>
              <a:ext uri="{FF2B5EF4-FFF2-40B4-BE49-F238E27FC236}">
                <a16:creationId xmlns:a16="http://schemas.microsoft.com/office/drawing/2014/main" id="{A0ABDD3C-F925-89B9-4A50-CCBB8F0686B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44730" y="3358407"/>
            <a:ext cx="447112" cy="447112"/>
          </a:xfrm>
          <a:prstGeom prst="rect">
            <a:avLst/>
          </a:prstGeom>
        </p:spPr>
      </p:pic>
    </p:spTree>
    <p:extLst>
      <p:ext uri="{BB962C8B-B14F-4D97-AF65-F5344CB8AC3E}">
        <p14:creationId xmlns:p14="http://schemas.microsoft.com/office/powerpoint/2010/main" val="3154467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CFEEB3E-3B83-0EBB-6FDD-1A84BD092286}"/>
              </a:ext>
            </a:extLst>
          </p:cNvPr>
          <p:cNvSpPr txBox="1"/>
          <p:nvPr/>
        </p:nvSpPr>
        <p:spPr>
          <a:xfrm>
            <a:off x="649806" y="492126"/>
            <a:ext cx="10108506" cy="523220"/>
          </a:xfrm>
          <a:prstGeom prst="rect">
            <a:avLst/>
          </a:prstGeom>
          <a:noFill/>
        </p:spPr>
        <p:txBody>
          <a:bodyPr wrap="square">
            <a:spAutoFit/>
          </a:bodyPr>
          <a:lstStyle/>
          <a:p>
            <a:pPr marR="0" lvl="0" defTabSz="914400" rtl="0" eaLnBrk="1" fontAlgn="auto" latinLnBrk="0" hangingPunct="1">
              <a:lnSpc>
                <a:spcPct val="100000"/>
              </a:lnSpc>
              <a:spcBef>
                <a:spcPts val="0"/>
              </a:spcBef>
              <a:spcAft>
                <a:spcPts val="0"/>
              </a:spcAft>
              <a:buClrTx/>
              <a:buSzTx/>
              <a:tabLst/>
              <a:defRPr/>
            </a:pPr>
            <a:r>
              <a:rPr lang="fr-FR" sz="2800" b="1" dirty="0">
                <a:solidFill>
                  <a:srgbClr val="0069B5"/>
                </a:solidFill>
                <a:latin typeface="Kanit-Light"/>
                <a:ea typeface="+mj-ea"/>
                <a:cs typeface="Arial" panose="020B0604020202020204" pitchFamily="34" charset="0"/>
              </a:rPr>
              <a:t>Les objectifs généraux d’une réforme des autorisations</a:t>
            </a:r>
          </a:p>
        </p:txBody>
      </p:sp>
      <p:sp>
        <p:nvSpPr>
          <p:cNvPr id="6" name="ZoneTexte 5">
            <a:extLst>
              <a:ext uri="{FF2B5EF4-FFF2-40B4-BE49-F238E27FC236}">
                <a16:creationId xmlns:a16="http://schemas.microsoft.com/office/drawing/2014/main" id="{34F4A32A-70F1-8171-ED58-B8F9DEA39E19}"/>
              </a:ext>
            </a:extLst>
          </p:cNvPr>
          <p:cNvSpPr txBox="1"/>
          <p:nvPr/>
        </p:nvSpPr>
        <p:spPr>
          <a:xfrm>
            <a:off x="153094" y="1952625"/>
            <a:ext cx="3852000" cy="3943350"/>
          </a:xfrm>
          <a:prstGeom prst="rect">
            <a:avLst/>
          </a:prstGeom>
          <a:ln>
            <a:solidFill>
              <a:srgbClr val="25EAA5"/>
            </a:solidFill>
          </a:ln>
        </p:spPr>
        <p:style>
          <a:lnRef idx="2">
            <a:schemeClr val="accent6"/>
          </a:lnRef>
          <a:fillRef idx="1">
            <a:schemeClr val="lt1"/>
          </a:fillRef>
          <a:effectRef idx="0">
            <a:schemeClr val="accent6"/>
          </a:effectRef>
          <a:fontRef idx="minor">
            <a:schemeClr val="dk1"/>
          </a:fontRef>
        </p:style>
        <p:txBody>
          <a:bodyPr wrap="square" rtlCol="0">
            <a:noAutofit/>
          </a:bodyPr>
          <a:lstStyle/>
          <a:p>
            <a:pPr algn="ctr"/>
            <a:r>
              <a:rPr lang="fr-FR" b="1" dirty="0">
                <a:solidFill>
                  <a:srgbClr val="0167A5"/>
                </a:solidFill>
                <a:latin typeface="Arial" panose="020B0604020202020204" pitchFamily="34" charset="0"/>
                <a:cs typeface="Arial" panose="020B0604020202020204" pitchFamily="34" charset="0"/>
              </a:rPr>
              <a:t>Amélioration de la qualité des soins et de la prise en charge des patients</a:t>
            </a:r>
          </a:p>
          <a:p>
            <a:pPr algn="just"/>
            <a:endParaRPr lang="fr-FR" sz="1600" dirty="0">
              <a:latin typeface="Arial" panose="020B0604020202020204" pitchFamily="34" charset="0"/>
              <a:cs typeface="Arial" panose="020B0604020202020204" pitchFamily="34" charset="0"/>
            </a:endParaRPr>
          </a:p>
          <a:p>
            <a:pPr marL="0" lvl="1">
              <a:spcBef>
                <a:spcPct val="60000"/>
              </a:spcBef>
            </a:pPr>
            <a:r>
              <a:rPr lang="fr-FR" sz="1400" dirty="0">
                <a:solidFill>
                  <a:srgbClr val="0167A5"/>
                </a:solidFill>
                <a:latin typeface="Arial" panose="020B0604020202020204" pitchFamily="34" charset="0"/>
                <a:cs typeface="Arial" panose="020B0604020202020204" pitchFamily="34" charset="0"/>
              </a:rPr>
              <a:t>Déterminer un </a:t>
            </a:r>
            <a:r>
              <a:rPr lang="fr-FR" sz="1400" b="1" dirty="0">
                <a:solidFill>
                  <a:srgbClr val="0167A5"/>
                </a:solidFill>
                <a:latin typeface="Arial" panose="020B0604020202020204" pitchFamily="34" charset="0"/>
                <a:cs typeface="Arial" panose="020B0604020202020204" pitchFamily="34" charset="0"/>
              </a:rPr>
              <a:t>socle minimal </a:t>
            </a:r>
            <a:r>
              <a:rPr lang="fr-FR" sz="1400" dirty="0">
                <a:solidFill>
                  <a:srgbClr val="0167A5"/>
                </a:solidFill>
                <a:latin typeface="Arial" panose="020B0604020202020204" pitchFamily="34" charset="0"/>
                <a:cs typeface="Arial" panose="020B0604020202020204" pitchFamily="34" charset="0"/>
              </a:rPr>
              <a:t>en termes de normes de structure  (organisation des locaux…) et des seuils d’activité lorsque pertinent</a:t>
            </a:r>
          </a:p>
          <a:p>
            <a:pPr marL="0" lvl="1">
              <a:spcBef>
                <a:spcPct val="60000"/>
              </a:spcBef>
            </a:pPr>
            <a:r>
              <a:rPr lang="fr-FR" sz="1400" dirty="0">
                <a:solidFill>
                  <a:srgbClr val="0167A5"/>
                </a:solidFill>
                <a:latin typeface="Arial" panose="020B0604020202020204" pitchFamily="34" charset="0"/>
                <a:cs typeface="Arial" panose="020B0604020202020204" pitchFamily="34" charset="0"/>
              </a:rPr>
              <a:t>Proposer des règles relatives à la </a:t>
            </a:r>
            <a:r>
              <a:rPr lang="fr-FR" sz="1400" b="1" dirty="0">
                <a:solidFill>
                  <a:srgbClr val="0167A5"/>
                </a:solidFill>
                <a:latin typeface="Arial" panose="020B0604020202020204" pitchFamily="34" charset="0"/>
                <a:cs typeface="Arial" panose="020B0604020202020204" pitchFamily="34" charset="0"/>
              </a:rPr>
              <a:t>prise en charge </a:t>
            </a:r>
            <a:r>
              <a:rPr lang="fr-FR" sz="1400" dirty="0">
                <a:solidFill>
                  <a:srgbClr val="0167A5"/>
                </a:solidFill>
                <a:latin typeface="Arial" panose="020B0604020202020204" pitchFamily="34" charset="0"/>
                <a:cs typeface="Arial" panose="020B0604020202020204" pitchFamily="34" charset="0"/>
              </a:rPr>
              <a:t>et au </a:t>
            </a:r>
            <a:r>
              <a:rPr lang="fr-FR" sz="1400" b="1" dirty="0">
                <a:solidFill>
                  <a:srgbClr val="0167A5"/>
                </a:solidFill>
                <a:latin typeface="Arial" panose="020B0604020202020204" pitchFamily="34" charset="0"/>
                <a:cs typeface="Arial" panose="020B0604020202020204" pitchFamily="34" charset="0"/>
              </a:rPr>
              <a:t>parcours des patients </a:t>
            </a:r>
            <a:r>
              <a:rPr lang="fr-FR" sz="1400" dirty="0">
                <a:solidFill>
                  <a:srgbClr val="0167A5"/>
                </a:solidFill>
                <a:latin typeface="Arial" panose="020B0604020202020204" pitchFamily="34" charset="0"/>
                <a:cs typeface="Arial" panose="020B0604020202020204" pitchFamily="34" charset="0"/>
              </a:rPr>
              <a:t>(prise en compte de l’amont et de l’aval)</a:t>
            </a:r>
          </a:p>
          <a:p>
            <a:pPr algn="just"/>
            <a:endParaRPr lang="fr-FR" sz="1400" dirty="0">
              <a:solidFill>
                <a:srgbClr val="0167A5"/>
              </a:solidFill>
              <a:latin typeface="Arial" panose="020B0604020202020204" pitchFamily="34" charset="0"/>
              <a:cs typeface="Arial" panose="020B0604020202020204" pitchFamily="34" charset="0"/>
            </a:endParaRPr>
          </a:p>
          <a:p>
            <a:pPr algn="just"/>
            <a:r>
              <a:rPr lang="fr-FR" sz="1400" dirty="0">
                <a:solidFill>
                  <a:srgbClr val="0167A5"/>
                </a:solidFill>
                <a:latin typeface="Arial" panose="020B0604020202020204" pitchFamily="34" charset="0"/>
                <a:cs typeface="Arial" panose="020B0604020202020204" pitchFamily="34" charset="0"/>
              </a:rPr>
              <a:t>Introduire des dispositions sur la </a:t>
            </a:r>
            <a:r>
              <a:rPr lang="fr-FR" sz="1400" b="1" dirty="0">
                <a:solidFill>
                  <a:srgbClr val="0167A5"/>
                </a:solidFill>
                <a:latin typeface="Arial" panose="020B0604020202020204" pitchFamily="34" charset="0"/>
                <a:cs typeface="Arial" panose="020B0604020202020204" pitchFamily="34" charset="0"/>
              </a:rPr>
              <a:t>démarche qualité, les registres, les indicateurs de vigilance</a:t>
            </a:r>
          </a:p>
        </p:txBody>
      </p:sp>
      <p:sp>
        <p:nvSpPr>
          <p:cNvPr id="8" name="ZoneTexte 7">
            <a:extLst>
              <a:ext uri="{FF2B5EF4-FFF2-40B4-BE49-F238E27FC236}">
                <a16:creationId xmlns:a16="http://schemas.microsoft.com/office/drawing/2014/main" id="{AD90A93A-1AEC-7139-B07C-A56176D239A8}"/>
              </a:ext>
            </a:extLst>
          </p:cNvPr>
          <p:cNvSpPr txBox="1"/>
          <p:nvPr/>
        </p:nvSpPr>
        <p:spPr>
          <a:xfrm>
            <a:off x="4170000" y="1343026"/>
            <a:ext cx="3852000" cy="2276474"/>
          </a:xfrm>
          <a:prstGeom prst="rect">
            <a:avLst/>
          </a:prstGeom>
          <a:ln>
            <a:solidFill>
              <a:srgbClr val="25EAA5"/>
            </a:solidFill>
          </a:ln>
        </p:spPr>
        <p:style>
          <a:lnRef idx="2">
            <a:schemeClr val="accent6"/>
          </a:lnRef>
          <a:fillRef idx="1">
            <a:schemeClr val="lt1"/>
          </a:fillRef>
          <a:effectRef idx="0">
            <a:schemeClr val="accent6"/>
          </a:effectRef>
          <a:fontRef idx="minor">
            <a:schemeClr val="dk1"/>
          </a:fontRef>
        </p:style>
        <p:txBody>
          <a:bodyPr wrap="square" rtlCol="0">
            <a:noAutofit/>
          </a:bodyPr>
          <a:lstStyle/>
          <a:p>
            <a:pPr marL="0" marR="0" lvl="1" indent="0" algn="ctr" defTabSz="914400" rtl="0" eaLnBrk="1" fontAlgn="auto" latinLnBrk="0" hangingPunct="1">
              <a:lnSpc>
                <a:spcPct val="100000"/>
              </a:lnSpc>
              <a:spcBef>
                <a:spcPct val="60000"/>
              </a:spcBef>
              <a:spcAft>
                <a:spcPts val="0"/>
              </a:spcAft>
              <a:buClrTx/>
              <a:buSzTx/>
              <a:buFontTx/>
              <a:buNone/>
              <a:tabLst/>
              <a:defRPr/>
            </a:pPr>
            <a:r>
              <a:rPr kumimoji="0" lang="fr-FR" b="1" i="0" u="none" strike="noStrike" kern="1200" cap="none" spc="0" normalizeH="0" baseline="0" noProof="0" dirty="0">
                <a:ln>
                  <a:noFill/>
                </a:ln>
                <a:solidFill>
                  <a:srgbClr val="0167A5"/>
                </a:solidFill>
                <a:effectLst/>
                <a:uLnTx/>
                <a:uFillTx/>
                <a:latin typeface="Arial" panose="020B0604020202020204" pitchFamily="34" charset="0"/>
                <a:cs typeface="Arial" panose="020B0604020202020204" pitchFamily="34" charset="0"/>
              </a:rPr>
              <a:t>Territorialisation de l’offre en lien avec les mouvements de coopération entre acteurs</a:t>
            </a:r>
          </a:p>
          <a:p>
            <a:pPr algn="just"/>
            <a:endParaRPr lang="fr-FR" sz="1600" dirty="0">
              <a:solidFill>
                <a:srgbClr val="0167A5"/>
              </a:solidFill>
              <a:latin typeface="Arial" panose="020B0604020202020204" pitchFamily="34" charset="0"/>
              <a:cs typeface="Arial" panose="020B0604020202020204" pitchFamily="34" charset="0"/>
            </a:endParaRPr>
          </a:p>
          <a:p>
            <a:r>
              <a:rPr lang="fr-FR" sz="1400" dirty="0">
                <a:solidFill>
                  <a:srgbClr val="0167A5"/>
                </a:solidFill>
                <a:latin typeface="Arial" panose="020B0604020202020204" pitchFamily="34" charset="0"/>
                <a:cs typeface="Arial" panose="020B0604020202020204" pitchFamily="34" charset="0"/>
              </a:rPr>
              <a:t>Encourager le « </a:t>
            </a:r>
            <a:r>
              <a:rPr lang="fr-FR" sz="1400" b="1" dirty="0">
                <a:solidFill>
                  <a:srgbClr val="0167A5"/>
                </a:solidFill>
                <a:latin typeface="Arial" panose="020B0604020202020204" pitchFamily="34" charset="0"/>
                <a:cs typeface="Arial" panose="020B0604020202020204" pitchFamily="34" charset="0"/>
              </a:rPr>
              <a:t>faire ensemble</a:t>
            </a:r>
            <a:r>
              <a:rPr lang="fr-FR" sz="1400" dirty="0">
                <a:solidFill>
                  <a:srgbClr val="0167A5"/>
                </a:solidFill>
                <a:latin typeface="Arial" panose="020B0604020202020204" pitchFamily="34" charset="0"/>
                <a:cs typeface="Arial" panose="020B0604020202020204" pitchFamily="34" charset="0"/>
              </a:rPr>
              <a:t> » (toutes les organisations de coopération entre les structures et professionnels de santé), création de filières de soins</a:t>
            </a:r>
          </a:p>
          <a:p>
            <a:pPr algn="just"/>
            <a:endParaRPr lang="fr-FR" sz="1600" dirty="0">
              <a:solidFill>
                <a:schemeClr val="accent4">
                  <a:lumMod val="75000"/>
                </a:schemeClr>
              </a:solidFill>
              <a:latin typeface="Arial" panose="020B0604020202020204" pitchFamily="34" charset="0"/>
              <a:cs typeface="Arial" panose="020B0604020202020204" pitchFamily="34" charset="0"/>
            </a:endParaRPr>
          </a:p>
          <a:p>
            <a:pPr algn="just"/>
            <a:endParaRPr lang="fr-FR" sz="1600" dirty="0">
              <a:solidFill>
                <a:schemeClr val="accent4">
                  <a:lumMod val="75000"/>
                </a:schemeClr>
              </a:solidFill>
              <a:latin typeface="Arial" panose="020B0604020202020204" pitchFamily="34" charset="0"/>
              <a:cs typeface="Arial" panose="020B0604020202020204" pitchFamily="34" charset="0"/>
            </a:endParaRPr>
          </a:p>
          <a:p>
            <a:pPr algn="just"/>
            <a:endParaRPr lang="fr-FR" sz="1600" dirty="0"/>
          </a:p>
          <a:p>
            <a:pPr algn="just"/>
            <a:endParaRPr lang="fr-FR" sz="1600" b="1" dirty="0">
              <a:solidFill>
                <a:schemeClr val="accent4">
                  <a:lumMod val="75000"/>
                </a:schemeClr>
              </a:solidFill>
            </a:endParaRPr>
          </a:p>
          <a:p>
            <a:pPr algn="just"/>
            <a:endParaRPr lang="fr-FR" sz="1600" b="1" dirty="0">
              <a:solidFill>
                <a:schemeClr val="accent4">
                  <a:lumMod val="75000"/>
                </a:schemeClr>
              </a:solidFill>
            </a:endParaRPr>
          </a:p>
        </p:txBody>
      </p:sp>
      <p:sp>
        <p:nvSpPr>
          <p:cNvPr id="9" name="ZoneTexte 8">
            <a:extLst>
              <a:ext uri="{FF2B5EF4-FFF2-40B4-BE49-F238E27FC236}">
                <a16:creationId xmlns:a16="http://schemas.microsoft.com/office/drawing/2014/main" id="{85DE57B3-4683-3949-990B-5695AA4BFFC7}"/>
              </a:ext>
            </a:extLst>
          </p:cNvPr>
          <p:cNvSpPr txBox="1"/>
          <p:nvPr/>
        </p:nvSpPr>
        <p:spPr>
          <a:xfrm>
            <a:off x="8194103" y="2276475"/>
            <a:ext cx="3852000" cy="2867025"/>
          </a:xfrm>
          <a:prstGeom prst="rect">
            <a:avLst/>
          </a:prstGeom>
          <a:ln>
            <a:solidFill>
              <a:srgbClr val="25EAA5"/>
            </a:solidFill>
          </a:ln>
        </p:spPr>
        <p:style>
          <a:lnRef idx="2">
            <a:schemeClr val="accent6"/>
          </a:lnRef>
          <a:fillRef idx="1">
            <a:schemeClr val="lt1"/>
          </a:fillRef>
          <a:effectRef idx="0">
            <a:schemeClr val="accent6"/>
          </a:effectRef>
          <a:fontRef idx="minor">
            <a:schemeClr val="dk1"/>
          </a:fontRef>
        </p:style>
        <p:txBody>
          <a:bodyPr wrap="square" rtlCol="0">
            <a:noAutofit/>
          </a:bodyPr>
          <a:lstStyle/>
          <a:p>
            <a:pPr algn="just"/>
            <a:r>
              <a:rPr lang="fr-FR" sz="1600" b="1" dirty="0">
                <a:solidFill>
                  <a:srgbClr val="0167A5"/>
                </a:solidFill>
                <a:latin typeface="Arial" panose="020B0604020202020204" pitchFamily="34" charset="0"/>
                <a:cs typeface="Arial" panose="020B0604020202020204" pitchFamily="34" charset="0"/>
              </a:rPr>
              <a:t>Introduction de l’innovation en santé au service des patients </a:t>
            </a:r>
          </a:p>
          <a:p>
            <a:pPr algn="just"/>
            <a:endParaRPr lang="fr-FR" sz="1600" dirty="0">
              <a:solidFill>
                <a:srgbClr val="0167A5"/>
              </a:solidFill>
              <a:latin typeface="Arial" panose="020B0604020202020204" pitchFamily="34" charset="0"/>
              <a:cs typeface="Arial" panose="020B0604020202020204" pitchFamily="34" charset="0"/>
            </a:endParaRPr>
          </a:p>
          <a:p>
            <a:endParaRPr lang="fr-FR" sz="1600" dirty="0">
              <a:solidFill>
                <a:srgbClr val="0167A5"/>
              </a:solidFill>
              <a:latin typeface="Arial" panose="020B0604020202020204" pitchFamily="34" charset="0"/>
              <a:cs typeface="Arial" panose="020B0604020202020204" pitchFamily="34" charset="0"/>
            </a:endParaRPr>
          </a:p>
          <a:p>
            <a:r>
              <a:rPr lang="fr-FR" sz="1400" dirty="0">
                <a:solidFill>
                  <a:srgbClr val="0167A5"/>
                </a:solidFill>
                <a:latin typeface="Arial" panose="020B0604020202020204" pitchFamily="34" charset="0"/>
                <a:cs typeface="Arial" panose="020B0604020202020204" pitchFamily="34" charset="0"/>
              </a:rPr>
              <a:t>Encourager les </a:t>
            </a:r>
            <a:r>
              <a:rPr lang="fr-FR" sz="1400" b="1" dirty="0">
                <a:solidFill>
                  <a:srgbClr val="0167A5"/>
                </a:solidFill>
                <a:latin typeface="Arial" panose="020B0604020202020204" pitchFamily="34" charset="0"/>
                <a:cs typeface="Arial" panose="020B0604020202020204" pitchFamily="34" charset="0"/>
              </a:rPr>
              <a:t>nouvelles pratiques</a:t>
            </a:r>
            <a:r>
              <a:rPr lang="fr-FR" sz="1400" dirty="0">
                <a:solidFill>
                  <a:srgbClr val="0167A5"/>
                </a:solidFill>
                <a:latin typeface="Arial" panose="020B0604020202020204" pitchFamily="34" charset="0"/>
                <a:cs typeface="Arial" panose="020B0604020202020204" pitchFamily="34" charset="0"/>
              </a:rPr>
              <a:t>, notamment dans le cadre de prises en charge ambulatoires</a:t>
            </a:r>
          </a:p>
          <a:p>
            <a:pPr algn="just"/>
            <a:endParaRPr lang="fr-FR" sz="1400" dirty="0">
              <a:solidFill>
                <a:srgbClr val="0167A5"/>
              </a:solidFill>
              <a:latin typeface="Arial" panose="020B0604020202020204" pitchFamily="34" charset="0"/>
              <a:cs typeface="Arial" panose="020B0604020202020204" pitchFamily="34" charset="0"/>
            </a:endParaRPr>
          </a:p>
          <a:p>
            <a:pPr algn="just"/>
            <a:endParaRPr lang="fr-FR" sz="1400" b="1" dirty="0">
              <a:solidFill>
                <a:srgbClr val="0167A5"/>
              </a:solidFill>
              <a:latin typeface="Arial" panose="020B0604020202020204" pitchFamily="34" charset="0"/>
              <a:cs typeface="Arial" panose="020B0604020202020204" pitchFamily="34" charset="0"/>
            </a:endParaRPr>
          </a:p>
          <a:p>
            <a:r>
              <a:rPr lang="fr-FR" sz="1400" dirty="0">
                <a:solidFill>
                  <a:srgbClr val="0167A5"/>
                </a:solidFill>
                <a:latin typeface="Arial" panose="020B0604020202020204" pitchFamily="34" charset="0"/>
                <a:cs typeface="Arial" panose="020B0604020202020204" pitchFamily="34" charset="0"/>
              </a:rPr>
              <a:t>Faire une place aux nouvelles techniques, technologies, </a:t>
            </a:r>
            <a:r>
              <a:rPr lang="fr-FR" sz="1400" b="1" dirty="0">
                <a:solidFill>
                  <a:srgbClr val="0167A5"/>
                </a:solidFill>
                <a:latin typeface="Arial" panose="020B0604020202020204" pitchFamily="34" charset="0"/>
                <a:cs typeface="Arial" panose="020B0604020202020204" pitchFamily="34" charset="0"/>
              </a:rPr>
              <a:t>stratégies thérapeutiques</a:t>
            </a:r>
          </a:p>
          <a:p>
            <a:pPr algn="just"/>
            <a:endParaRPr lang="fr-FR" sz="1600" dirty="0"/>
          </a:p>
        </p:txBody>
      </p:sp>
      <p:sp>
        <p:nvSpPr>
          <p:cNvPr id="3" name="Espace réservé du numéro de diapositive 2">
            <a:extLst>
              <a:ext uri="{FF2B5EF4-FFF2-40B4-BE49-F238E27FC236}">
                <a16:creationId xmlns:a16="http://schemas.microsoft.com/office/drawing/2014/main" id="{05D93666-D1B8-C512-58CA-1FBDAC538D1A}"/>
              </a:ext>
            </a:extLst>
          </p:cNvPr>
          <p:cNvSpPr>
            <a:spLocks noGrp="1"/>
          </p:cNvSpPr>
          <p:nvPr>
            <p:ph type="sldNum" sz="quarter" idx="12"/>
          </p:nvPr>
        </p:nvSpPr>
        <p:spPr/>
        <p:txBody>
          <a:bodyPr/>
          <a:lstStyle/>
          <a:p>
            <a:fld id="{86FCC1FD-0468-4C0F-B1F7-334CAB8D92FD}" type="slidenum">
              <a:rPr lang="fr-FR" smtClean="0"/>
              <a:t>4</a:t>
            </a:fld>
            <a:endParaRPr lang="fr-FR"/>
          </a:p>
        </p:txBody>
      </p:sp>
      <p:pic>
        <p:nvPicPr>
          <p:cNvPr id="4" name="Image 3">
            <a:extLst>
              <a:ext uri="{FF2B5EF4-FFF2-40B4-BE49-F238E27FC236}">
                <a16:creationId xmlns:a16="http://schemas.microsoft.com/office/drawing/2014/main" id="{FD057F58-BBAE-D35E-2B83-2225C088AED6}"/>
              </a:ext>
            </a:extLst>
          </p:cNvPr>
          <p:cNvPicPr>
            <a:picLocks noChangeAspect="1"/>
          </p:cNvPicPr>
          <p:nvPr/>
        </p:nvPicPr>
        <p:blipFill>
          <a:blip r:embed="rId2"/>
          <a:stretch>
            <a:fillRect/>
          </a:stretch>
        </p:blipFill>
        <p:spPr>
          <a:xfrm>
            <a:off x="4538467" y="4123945"/>
            <a:ext cx="3115065" cy="1577848"/>
          </a:xfrm>
          <a:prstGeom prst="rect">
            <a:avLst/>
          </a:prstGeom>
        </p:spPr>
      </p:pic>
    </p:spTree>
    <p:extLst>
      <p:ext uri="{BB962C8B-B14F-4D97-AF65-F5344CB8AC3E}">
        <p14:creationId xmlns:p14="http://schemas.microsoft.com/office/powerpoint/2010/main" val="1221374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A21C66-6BBE-8797-6DDB-4C9613286525}"/>
              </a:ext>
            </a:extLst>
          </p:cNvPr>
          <p:cNvSpPr>
            <a:spLocks noGrp="1"/>
          </p:cNvSpPr>
          <p:nvPr>
            <p:ph type="title"/>
          </p:nvPr>
        </p:nvSpPr>
        <p:spPr>
          <a:xfrm>
            <a:off x="771525" y="505399"/>
            <a:ext cx="10515600" cy="1068636"/>
          </a:xfrm>
        </p:spPr>
        <p:txBody>
          <a:bodyPr>
            <a:normAutofit/>
          </a:bodyPr>
          <a:lstStyle/>
          <a:p>
            <a:r>
              <a:rPr lang="fr-FR" dirty="0">
                <a:solidFill>
                  <a:srgbClr val="0069B5"/>
                </a:solidFill>
                <a:latin typeface="Kanit-Light"/>
              </a:rPr>
              <a:t>2007 : instauration d’un régime d’autorisations pour le traitement du cancer</a:t>
            </a:r>
          </a:p>
        </p:txBody>
      </p:sp>
      <p:sp>
        <p:nvSpPr>
          <p:cNvPr id="3" name="Espace réservé du contenu 2">
            <a:extLst>
              <a:ext uri="{FF2B5EF4-FFF2-40B4-BE49-F238E27FC236}">
                <a16:creationId xmlns:a16="http://schemas.microsoft.com/office/drawing/2014/main" id="{87CF42DC-4BFD-559C-5ACD-4F296A13F003}"/>
              </a:ext>
            </a:extLst>
          </p:cNvPr>
          <p:cNvSpPr>
            <a:spLocks noGrp="1"/>
          </p:cNvSpPr>
          <p:nvPr>
            <p:ph idx="1"/>
          </p:nvPr>
        </p:nvSpPr>
        <p:spPr>
          <a:xfrm>
            <a:off x="2218323" y="1852392"/>
            <a:ext cx="9068802" cy="3618496"/>
          </a:xfrm>
        </p:spPr>
        <p:txBody>
          <a:bodyPr>
            <a:noAutofit/>
          </a:bodyPr>
          <a:lstStyle/>
          <a:p>
            <a:pPr marL="0" indent="0">
              <a:buNone/>
            </a:pPr>
            <a:r>
              <a:rPr lang="fr-FR" sz="2800" dirty="0">
                <a:solidFill>
                  <a:srgbClr val="0069B5"/>
                </a:solidFill>
                <a:latin typeface="Kanit-Light"/>
                <a:ea typeface="+mj-ea"/>
                <a:sym typeface="Wingdings" panose="05000000000000000000" pitchFamily="2" charset="2"/>
              </a:rPr>
              <a:t>Mise en place d’une p</a:t>
            </a:r>
            <a:r>
              <a:rPr lang="fr-FR" sz="2800" dirty="0">
                <a:solidFill>
                  <a:srgbClr val="0069B5"/>
                </a:solidFill>
                <a:latin typeface="Kanit-Light"/>
                <a:ea typeface="+mj-ea"/>
              </a:rPr>
              <a:t>lanification de l’offre de traitement du cancer sur l’ensemble du territoire</a:t>
            </a:r>
          </a:p>
          <a:p>
            <a:pPr marL="0" indent="0">
              <a:buNone/>
            </a:pPr>
            <a:endParaRPr lang="fr-FR" sz="2800" dirty="0">
              <a:solidFill>
                <a:srgbClr val="0069B5"/>
              </a:solidFill>
              <a:latin typeface="Kanit-Light"/>
              <a:ea typeface="+mj-ea"/>
            </a:endParaRPr>
          </a:p>
          <a:p>
            <a:pPr marL="0" indent="0">
              <a:buNone/>
            </a:pPr>
            <a:r>
              <a:rPr lang="fr-FR" sz="2800" dirty="0">
                <a:solidFill>
                  <a:srgbClr val="0069B5"/>
                </a:solidFill>
                <a:latin typeface="Kanit-Light"/>
                <a:ea typeface="+mj-ea"/>
              </a:rPr>
              <a:t>Définition de conditions d’implantation et de fonctionnement</a:t>
            </a:r>
            <a:r>
              <a:rPr lang="fr-FR" dirty="0"/>
              <a:t>​</a:t>
            </a:r>
          </a:p>
          <a:p>
            <a:pPr lvl="1">
              <a:lnSpc>
                <a:spcPct val="120000"/>
              </a:lnSpc>
              <a:spcBef>
                <a:spcPts val="0"/>
              </a:spcBef>
              <a:buFont typeface="Wingdings" panose="05000000000000000000" pitchFamily="2" charset="2"/>
              <a:buChar char="§"/>
            </a:pPr>
            <a:r>
              <a:rPr lang="fr-FR" altLang="fr-FR" sz="1600" dirty="0">
                <a:solidFill>
                  <a:srgbClr val="0070C0"/>
                </a:solidFill>
              </a:rPr>
              <a:t>décrets du 21 mars 2007 </a:t>
            </a:r>
            <a:r>
              <a:rPr lang="fr-FR" altLang="fr-FR" sz="1600" dirty="0"/>
              <a:t>relatifs aux conditions d’implantation et conditions techniques de fonctionnement de l’activité de traitement du cancer (</a:t>
            </a:r>
            <a:r>
              <a:rPr lang="fr-FR" altLang="fr-FR" sz="1600" i="1" dirty="0"/>
              <a:t>articles R.6123-88 à R.6123-95 et D.6124-131 à D.6124-134 du code de la santé publique)</a:t>
            </a:r>
          </a:p>
          <a:p>
            <a:pPr lvl="1">
              <a:lnSpc>
                <a:spcPct val="120000"/>
              </a:lnSpc>
              <a:spcBef>
                <a:spcPts val="0"/>
              </a:spcBef>
              <a:buFont typeface="Wingdings" panose="05000000000000000000" pitchFamily="2" charset="2"/>
              <a:buChar char="§"/>
            </a:pPr>
            <a:r>
              <a:rPr lang="fr-FR" altLang="fr-FR" sz="1600" dirty="0">
                <a:solidFill>
                  <a:srgbClr val="0070C0"/>
                </a:solidFill>
              </a:rPr>
              <a:t>critères d’agrément de l’INCa </a:t>
            </a:r>
            <a:r>
              <a:rPr lang="fr-FR" altLang="fr-FR" sz="1600" dirty="0"/>
              <a:t>pour les pratiques thérapeutiques du cancer (ayant valeur réglementaire)</a:t>
            </a:r>
          </a:p>
          <a:p>
            <a:pPr lvl="1">
              <a:lnSpc>
                <a:spcPct val="120000"/>
              </a:lnSpc>
              <a:spcBef>
                <a:spcPts val="0"/>
              </a:spcBef>
              <a:buFont typeface="Wingdings" panose="05000000000000000000" pitchFamily="2" charset="2"/>
              <a:buChar char="§"/>
            </a:pPr>
            <a:r>
              <a:rPr lang="fr-FR" altLang="fr-FR" sz="1600" dirty="0">
                <a:solidFill>
                  <a:srgbClr val="0070C0"/>
                </a:solidFill>
              </a:rPr>
              <a:t>arrêté du 29 mars 2007 </a:t>
            </a:r>
            <a:r>
              <a:rPr lang="fr-FR" altLang="fr-FR" sz="1600" dirty="0"/>
              <a:t>fixant les seuils d’activité minimale pour certaines pratiques thérapeutiques.</a:t>
            </a:r>
          </a:p>
          <a:p>
            <a:pPr marL="457200" lvl="1" indent="0">
              <a:lnSpc>
                <a:spcPct val="120000"/>
              </a:lnSpc>
              <a:spcBef>
                <a:spcPts val="0"/>
              </a:spcBef>
              <a:buNone/>
            </a:pPr>
            <a:endParaRPr lang="fr-FR" sz="2400" dirty="0"/>
          </a:p>
          <a:p>
            <a:endParaRPr lang="fr-FR" sz="1900" dirty="0"/>
          </a:p>
          <a:p>
            <a:pPr marL="0" indent="0">
              <a:buNone/>
            </a:pPr>
            <a:endParaRPr lang="fr-FR" dirty="0"/>
          </a:p>
        </p:txBody>
      </p:sp>
      <p:pic>
        <p:nvPicPr>
          <p:cNvPr id="5" name="Image 4">
            <a:extLst>
              <a:ext uri="{FF2B5EF4-FFF2-40B4-BE49-F238E27FC236}">
                <a16:creationId xmlns:a16="http://schemas.microsoft.com/office/drawing/2014/main" id="{4860EBBA-01F3-E79E-0380-6C665BC04E5D}"/>
              </a:ext>
            </a:extLst>
          </p:cNvPr>
          <p:cNvPicPr>
            <a:picLocks noChangeAspect="1"/>
          </p:cNvPicPr>
          <p:nvPr/>
        </p:nvPicPr>
        <p:blipFill>
          <a:blip r:embed="rId2"/>
          <a:stretch>
            <a:fillRect/>
          </a:stretch>
        </p:blipFill>
        <p:spPr>
          <a:xfrm>
            <a:off x="1253586" y="4190560"/>
            <a:ext cx="676715" cy="676715"/>
          </a:xfrm>
          <a:prstGeom prst="rect">
            <a:avLst/>
          </a:prstGeom>
        </p:spPr>
      </p:pic>
      <p:pic>
        <p:nvPicPr>
          <p:cNvPr id="8" name="Graphique 7" descr="Carte avec repère contour">
            <a:extLst>
              <a:ext uri="{FF2B5EF4-FFF2-40B4-BE49-F238E27FC236}">
                <a16:creationId xmlns:a16="http://schemas.microsoft.com/office/drawing/2014/main" id="{59A557F3-8FC0-DB04-E1B1-920932D5C8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4744" y="1905440"/>
            <a:ext cx="914400" cy="914400"/>
          </a:xfrm>
          <a:prstGeom prst="rect">
            <a:avLst/>
          </a:prstGeom>
        </p:spPr>
      </p:pic>
    </p:spTree>
    <p:extLst>
      <p:ext uri="{BB962C8B-B14F-4D97-AF65-F5344CB8AC3E}">
        <p14:creationId xmlns:p14="http://schemas.microsoft.com/office/powerpoint/2010/main" val="1669667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89BC53-3D72-10CD-1FBE-9DE851430336}"/>
              </a:ext>
            </a:extLst>
          </p:cNvPr>
          <p:cNvSpPr>
            <a:spLocks noGrp="1"/>
          </p:cNvSpPr>
          <p:nvPr>
            <p:ph type="title"/>
          </p:nvPr>
        </p:nvSpPr>
        <p:spPr>
          <a:xfrm>
            <a:off x="856246" y="363098"/>
            <a:ext cx="10763250" cy="897185"/>
          </a:xfrm>
        </p:spPr>
        <p:txBody>
          <a:bodyPr>
            <a:normAutofit/>
          </a:bodyPr>
          <a:lstStyle/>
          <a:p>
            <a:r>
              <a:rPr lang="fr-FR" dirty="0">
                <a:solidFill>
                  <a:srgbClr val="0069B5"/>
                </a:solidFill>
                <a:latin typeface="Kanit-Light"/>
              </a:rPr>
              <a:t>Les principales dispositions portées par les textes autorisations en 2007</a:t>
            </a:r>
          </a:p>
        </p:txBody>
      </p:sp>
      <p:sp>
        <p:nvSpPr>
          <p:cNvPr id="3" name="Espace réservé du contenu 2">
            <a:extLst>
              <a:ext uri="{FF2B5EF4-FFF2-40B4-BE49-F238E27FC236}">
                <a16:creationId xmlns:a16="http://schemas.microsoft.com/office/drawing/2014/main" id="{2C39FA0C-47F3-2BA3-AF8A-B53884C2C857}"/>
              </a:ext>
            </a:extLst>
          </p:cNvPr>
          <p:cNvSpPr>
            <a:spLocks noGrp="1"/>
          </p:cNvSpPr>
          <p:nvPr>
            <p:ph idx="1"/>
          </p:nvPr>
        </p:nvSpPr>
        <p:spPr>
          <a:xfrm>
            <a:off x="820154" y="1260283"/>
            <a:ext cx="10515600" cy="3613532"/>
          </a:xfrm>
        </p:spPr>
        <p:txBody>
          <a:bodyPr>
            <a:noAutofit/>
          </a:bodyPr>
          <a:lstStyle/>
          <a:p>
            <a:pPr marL="457200" lvl="1" indent="0">
              <a:buNone/>
            </a:pPr>
            <a:r>
              <a:rPr lang="fr-FR" sz="1600" b="1" dirty="0">
                <a:solidFill>
                  <a:srgbClr val="0070C0"/>
                </a:solidFill>
              </a:rPr>
              <a:t>Critères transversaux de qualité </a:t>
            </a:r>
            <a:r>
              <a:rPr lang="fr-FR" sz="1600" dirty="0"/>
              <a:t>:</a:t>
            </a:r>
          </a:p>
          <a:p>
            <a:pPr marL="1585913" lvl="4" indent="-285750">
              <a:spcBef>
                <a:spcPts val="0"/>
              </a:spcBef>
              <a:buFont typeface="Wingdings" panose="05000000000000000000" pitchFamily="2" charset="2"/>
              <a:buChar char="§"/>
              <a:defRPr/>
            </a:pPr>
            <a:r>
              <a:rPr lang="fr-FR" sz="1600" dirty="0"/>
              <a:t>Le dispositif d’annonce</a:t>
            </a:r>
          </a:p>
          <a:p>
            <a:pPr marL="1585913" lvl="4" indent="-285750">
              <a:spcBef>
                <a:spcPts val="0"/>
              </a:spcBef>
              <a:buFont typeface="Wingdings" panose="05000000000000000000" pitchFamily="2" charset="2"/>
              <a:buChar char="§"/>
              <a:defRPr/>
            </a:pPr>
            <a:r>
              <a:rPr lang="fr-FR" sz="1600" dirty="0"/>
              <a:t>Les réunions de concertation pluridisciplinaire</a:t>
            </a:r>
          </a:p>
          <a:p>
            <a:pPr marL="1585913" lvl="4" indent="-285750">
              <a:spcBef>
                <a:spcPts val="0"/>
              </a:spcBef>
              <a:buFont typeface="Wingdings" panose="05000000000000000000" pitchFamily="2" charset="2"/>
              <a:buChar char="§"/>
              <a:defRPr/>
            </a:pPr>
            <a:r>
              <a:rPr lang="fr-FR" sz="1600" dirty="0"/>
              <a:t>Le programme personnalisé de soins</a:t>
            </a:r>
          </a:p>
          <a:p>
            <a:pPr marL="1585913" lvl="4" indent="-285750">
              <a:spcBef>
                <a:spcPts val="0"/>
              </a:spcBef>
              <a:buFont typeface="Wingdings" panose="05000000000000000000" pitchFamily="2" charset="2"/>
              <a:buChar char="§"/>
              <a:defRPr/>
            </a:pPr>
            <a:r>
              <a:rPr lang="fr-FR" sz="1600" dirty="0"/>
              <a:t>L’offre de soins de supports</a:t>
            </a:r>
          </a:p>
          <a:p>
            <a:pPr marL="457200" lvl="1" indent="0">
              <a:buNone/>
            </a:pPr>
            <a:r>
              <a:rPr lang="fr-FR" altLang="fr-FR" sz="1600" b="1" dirty="0">
                <a:solidFill>
                  <a:srgbClr val="0070C0"/>
                </a:solidFill>
              </a:rPr>
              <a:t>Instauration de seuils d’activité </a:t>
            </a:r>
            <a:r>
              <a:rPr lang="fr-FR" altLang="fr-FR" sz="1600" dirty="0"/>
              <a:t>minimale en chimiothérapie, en radiothérapie et en chirurgie pour six localisations de tumeurs : </a:t>
            </a:r>
          </a:p>
          <a:p>
            <a:pPr lvl="3">
              <a:buFont typeface="Wingdings" panose="05000000000000000000" pitchFamily="2" charset="2"/>
              <a:buChar char="§"/>
            </a:pPr>
            <a:r>
              <a:rPr lang="fr-FR" altLang="fr-FR" sz="1600" dirty="0"/>
              <a:t>Ce qui assure une activité minimale aux équipes chirurgicales, médicales et soignantes pour délivrer des soins de qualité</a:t>
            </a:r>
          </a:p>
          <a:p>
            <a:pPr lvl="3">
              <a:buFont typeface="Wingdings" panose="05000000000000000000" pitchFamily="2" charset="2"/>
              <a:buChar char="§"/>
            </a:pPr>
            <a:r>
              <a:rPr lang="fr-FR" altLang="fr-FR" sz="1600" dirty="0"/>
              <a:t>Les progrès scientifiques et technologiques rendent par ailleurs nécessaire l’acquisition de compétences pointues qui plaident en faveur d’équipes dont la cancérologie est une activité essentielle</a:t>
            </a:r>
          </a:p>
          <a:p>
            <a:pPr marL="457200" lvl="1" indent="0">
              <a:buNone/>
            </a:pPr>
            <a:r>
              <a:rPr lang="fr-FR" altLang="fr-FR" sz="1600" b="1" dirty="0">
                <a:solidFill>
                  <a:srgbClr val="0070C0"/>
                </a:solidFill>
              </a:rPr>
              <a:t>Radiothérapie:</a:t>
            </a:r>
            <a:r>
              <a:rPr lang="fr-FR" altLang="fr-FR" sz="1600" dirty="0"/>
              <a:t> obligation d’organiser une permanence en radiophysique médicale pendant toute la durée des traitements.</a:t>
            </a:r>
          </a:p>
          <a:p>
            <a:pPr marL="457200" lvl="1" indent="0">
              <a:buNone/>
            </a:pPr>
            <a:endParaRPr lang="fr-FR" altLang="fr-FR" sz="1600" dirty="0"/>
          </a:p>
          <a:p>
            <a:pPr marL="457200" lvl="1" indent="0">
              <a:buNone/>
            </a:pPr>
            <a:endParaRPr lang="fr-FR" altLang="fr-FR" sz="1600" dirty="0"/>
          </a:p>
          <a:p>
            <a:pPr marL="457200" lvl="1" indent="0">
              <a:buNone/>
            </a:pPr>
            <a:r>
              <a:rPr lang="fr-FR" sz="1600" b="1" dirty="0">
                <a:solidFill>
                  <a:srgbClr val="0070C0"/>
                </a:solidFill>
              </a:rPr>
              <a:t>Proximité </a:t>
            </a:r>
            <a:r>
              <a:rPr lang="fr-FR" sz="1600" dirty="0"/>
              <a:t>: exemple pour la  chimiothérapie, coordination de la prise en charge par le titulaire de l’autorisation même si le traitement est réalisé dans un autre établissement de santé non autorisé, dit «associé».</a:t>
            </a:r>
          </a:p>
          <a:p>
            <a:pPr marL="457200" lvl="1" indent="0">
              <a:buNone/>
            </a:pPr>
            <a:r>
              <a:rPr lang="fr-FR" sz="1600" dirty="0"/>
              <a:t>Dynamique régionale via la création des </a:t>
            </a:r>
            <a:r>
              <a:rPr lang="fr-FR" sz="1600" b="1" dirty="0">
                <a:solidFill>
                  <a:srgbClr val="0070C0"/>
                </a:solidFill>
              </a:rPr>
              <a:t>réseaux régionaux de cancérologie</a:t>
            </a:r>
          </a:p>
          <a:p>
            <a:pPr marL="457200" lvl="1" indent="0">
              <a:buNone/>
            </a:pPr>
            <a:endParaRPr lang="fr-FR" sz="1600" dirty="0"/>
          </a:p>
        </p:txBody>
      </p:sp>
      <p:sp>
        <p:nvSpPr>
          <p:cNvPr id="4" name="ZoneTexte 3">
            <a:extLst>
              <a:ext uri="{FF2B5EF4-FFF2-40B4-BE49-F238E27FC236}">
                <a16:creationId xmlns:a16="http://schemas.microsoft.com/office/drawing/2014/main" id="{CA935CD3-40EA-9092-EF18-C74CFC154D03}"/>
              </a:ext>
            </a:extLst>
          </p:cNvPr>
          <p:cNvSpPr txBox="1"/>
          <p:nvPr/>
        </p:nvSpPr>
        <p:spPr>
          <a:xfrm>
            <a:off x="505715" y="1193608"/>
            <a:ext cx="513346" cy="3416491"/>
          </a:xfrm>
          <a:prstGeom prst="rect">
            <a:avLst/>
          </a:prstGeom>
          <a:solidFill>
            <a:srgbClr val="25EAA5">
              <a:alpha val="35000"/>
            </a:srgbClr>
          </a:solidFill>
        </p:spPr>
        <p:txBody>
          <a:bodyPr vert="wordArtVert" wrap="square" rtlCol="0">
            <a:spAutoFit/>
          </a:bodyPr>
          <a:lstStyle/>
          <a:p>
            <a:pPr algn="ctr"/>
            <a:r>
              <a:rPr lang="fr-FR" dirty="0"/>
              <a:t>QUALITE</a:t>
            </a:r>
          </a:p>
        </p:txBody>
      </p:sp>
      <p:sp>
        <p:nvSpPr>
          <p:cNvPr id="5" name="ZoneTexte 4">
            <a:extLst>
              <a:ext uri="{FF2B5EF4-FFF2-40B4-BE49-F238E27FC236}">
                <a16:creationId xmlns:a16="http://schemas.microsoft.com/office/drawing/2014/main" id="{8D688FCA-B09F-4531-FCC5-469EB42DF97D}"/>
              </a:ext>
            </a:extLst>
          </p:cNvPr>
          <p:cNvSpPr txBox="1"/>
          <p:nvPr/>
        </p:nvSpPr>
        <p:spPr>
          <a:xfrm>
            <a:off x="523989" y="4745229"/>
            <a:ext cx="495072" cy="1704975"/>
          </a:xfrm>
          <a:prstGeom prst="rect">
            <a:avLst/>
          </a:prstGeom>
          <a:solidFill>
            <a:srgbClr val="25EAA5">
              <a:alpha val="46000"/>
            </a:srgbClr>
          </a:solidFill>
        </p:spPr>
        <p:txBody>
          <a:bodyPr vert="wordArtVert" wrap="square" rtlCol="0">
            <a:spAutoFit/>
          </a:bodyPr>
          <a:lstStyle/>
          <a:p>
            <a:pPr algn="ctr"/>
            <a:r>
              <a:rPr lang="fr-FR" sz="1700" dirty="0"/>
              <a:t>ACCES</a:t>
            </a:r>
          </a:p>
        </p:txBody>
      </p:sp>
    </p:spTree>
    <p:extLst>
      <p:ext uri="{BB962C8B-B14F-4D97-AF65-F5344CB8AC3E}">
        <p14:creationId xmlns:p14="http://schemas.microsoft.com/office/powerpoint/2010/main" val="413861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9C6DC5-1E81-9B37-453F-BE8E240E9756}"/>
              </a:ext>
            </a:extLst>
          </p:cNvPr>
          <p:cNvSpPr>
            <a:spLocks noGrp="1"/>
          </p:cNvSpPr>
          <p:nvPr>
            <p:ph type="title"/>
          </p:nvPr>
        </p:nvSpPr>
        <p:spPr>
          <a:xfrm>
            <a:off x="679653" y="456282"/>
            <a:ext cx="10515600" cy="1068636"/>
          </a:xfrm>
        </p:spPr>
        <p:txBody>
          <a:bodyPr>
            <a:normAutofit/>
          </a:bodyPr>
          <a:lstStyle/>
          <a:p>
            <a:r>
              <a:rPr lang="fr-FR" dirty="0">
                <a:solidFill>
                  <a:srgbClr val="0069B5"/>
                </a:solidFill>
                <a:latin typeface="Kanit-Light"/>
              </a:rPr>
              <a:t>Le 2</a:t>
            </a:r>
            <a:r>
              <a:rPr lang="fr-FR" baseline="30000" dirty="0">
                <a:solidFill>
                  <a:srgbClr val="0069B5"/>
                </a:solidFill>
                <a:latin typeface="Kanit-Light"/>
              </a:rPr>
              <a:t>ème</a:t>
            </a:r>
            <a:r>
              <a:rPr lang="fr-FR" dirty="0">
                <a:solidFill>
                  <a:srgbClr val="0069B5"/>
                </a:solidFill>
                <a:latin typeface="Kanit-Light"/>
              </a:rPr>
              <a:t> plan cancer 2009-2013 - mesure 19 : </a:t>
            </a:r>
            <a:br>
              <a:rPr lang="fr-FR" dirty="0">
                <a:solidFill>
                  <a:srgbClr val="0069B5"/>
                </a:solidFill>
                <a:latin typeface="Kanit-Light"/>
              </a:rPr>
            </a:br>
            <a:r>
              <a:rPr lang="fr-FR" dirty="0">
                <a:solidFill>
                  <a:srgbClr val="0069B5"/>
                </a:solidFill>
                <a:latin typeface="Kanit-Light"/>
              </a:rPr>
              <a:t>renforcer la qualité des prises en charge pour tous les malades</a:t>
            </a:r>
          </a:p>
        </p:txBody>
      </p:sp>
      <p:sp>
        <p:nvSpPr>
          <p:cNvPr id="3" name="Espace réservé du contenu 2">
            <a:extLst>
              <a:ext uri="{FF2B5EF4-FFF2-40B4-BE49-F238E27FC236}">
                <a16:creationId xmlns:a16="http://schemas.microsoft.com/office/drawing/2014/main" id="{D142C02F-4407-EC5F-8830-E2AF40C3F987}"/>
              </a:ext>
            </a:extLst>
          </p:cNvPr>
          <p:cNvSpPr>
            <a:spLocks noGrp="1"/>
          </p:cNvSpPr>
          <p:nvPr>
            <p:ph idx="1"/>
          </p:nvPr>
        </p:nvSpPr>
        <p:spPr>
          <a:xfrm>
            <a:off x="838200" y="1839932"/>
            <a:ext cx="10515600" cy="3613532"/>
          </a:xfrm>
        </p:spPr>
        <p:txBody>
          <a:bodyPr/>
          <a:lstStyle/>
          <a:p>
            <a:r>
              <a:rPr lang="fr-FR" sz="1800" b="1" dirty="0"/>
              <a:t>Action 19.1 </a:t>
            </a:r>
            <a:r>
              <a:rPr lang="fr-FR" sz="1600" i="1" dirty="0"/>
              <a:t>Généraliser l’accès aux mesures transversales lancées par le Plan cancer précédent, améliorant la qualité de toute prise en charge en cancérologie </a:t>
            </a:r>
            <a:endParaRPr lang="fr-FR" sz="1600" dirty="0"/>
          </a:p>
          <a:p>
            <a:r>
              <a:rPr lang="fr-FR" sz="1800" b="1" dirty="0"/>
              <a:t>Action 19.3 </a:t>
            </a:r>
            <a:r>
              <a:rPr lang="fr-FR" sz="1600" i="1" dirty="0"/>
              <a:t>Accompagner la mise en place des critères d’agrément et des décrets d’autorisation du cancer et clarifier le positionnement et le rôle des organisations existantes.</a:t>
            </a:r>
          </a:p>
          <a:p>
            <a:pPr marL="457200" lvl="1" indent="0" algn="ctr">
              <a:buNone/>
            </a:pPr>
            <a:endParaRPr lang="fr-FR" sz="1800" i="1" dirty="0">
              <a:solidFill>
                <a:srgbClr val="0070C0"/>
              </a:solidFill>
              <a:sym typeface="Wingdings" panose="05000000000000000000" pitchFamily="2" charset="2"/>
            </a:endParaRPr>
          </a:p>
          <a:p>
            <a:pPr marL="457200" lvl="1" indent="0" algn="ctr">
              <a:buNone/>
            </a:pPr>
            <a:r>
              <a:rPr lang="fr-FR" sz="1800" i="1" dirty="0">
                <a:solidFill>
                  <a:srgbClr val="0070C0"/>
                </a:solidFill>
                <a:sym typeface="Wingdings" panose="05000000000000000000" pitchFamily="2" charset="2"/>
              </a:rPr>
              <a:t> </a:t>
            </a:r>
            <a:r>
              <a:rPr lang="fr-FR" sz="1800" i="1" dirty="0">
                <a:solidFill>
                  <a:srgbClr val="0070C0"/>
                </a:solidFill>
              </a:rPr>
              <a:t>Ces actions du plan cancer ont permis de </a:t>
            </a:r>
            <a:r>
              <a:rPr lang="fr-FR" altLang="fr-FR" sz="1800" i="1" dirty="0">
                <a:solidFill>
                  <a:srgbClr val="0070C0"/>
                </a:solidFill>
              </a:rPr>
              <a:t>mettre en place un dispositif d’accompagnement de la démarche de mise en conformité des établissements autorisés</a:t>
            </a:r>
            <a:endParaRPr lang="fr-FR" sz="1800" dirty="0"/>
          </a:p>
        </p:txBody>
      </p:sp>
      <p:sp>
        <p:nvSpPr>
          <p:cNvPr id="4" name="Organigramme : Alternative 3">
            <a:extLst>
              <a:ext uri="{FF2B5EF4-FFF2-40B4-BE49-F238E27FC236}">
                <a16:creationId xmlns:a16="http://schemas.microsoft.com/office/drawing/2014/main" id="{F8825348-4D2E-4771-6A87-E343B5E1D4FD}"/>
              </a:ext>
            </a:extLst>
          </p:cNvPr>
          <p:cNvSpPr/>
          <p:nvPr/>
        </p:nvSpPr>
        <p:spPr>
          <a:xfrm>
            <a:off x="1543049" y="4429125"/>
            <a:ext cx="1323975" cy="609600"/>
          </a:xfrm>
          <a:prstGeom prst="flowChartAlternateProcess">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fr-FR" dirty="0">
                <a:solidFill>
                  <a:srgbClr val="0167A5"/>
                </a:solidFill>
              </a:rPr>
              <a:t>Appui méthodo</a:t>
            </a:r>
          </a:p>
        </p:txBody>
      </p:sp>
      <p:sp>
        <p:nvSpPr>
          <p:cNvPr id="5" name="Organigramme : Alternative 4">
            <a:extLst>
              <a:ext uri="{FF2B5EF4-FFF2-40B4-BE49-F238E27FC236}">
                <a16:creationId xmlns:a16="http://schemas.microsoft.com/office/drawing/2014/main" id="{6D737D38-0ACA-E619-5411-47B38192D858}"/>
              </a:ext>
            </a:extLst>
          </p:cNvPr>
          <p:cNvSpPr/>
          <p:nvPr/>
        </p:nvSpPr>
        <p:spPr>
          <a:xfrm>
            <a:off x="3171824" y="5257800"/>
            <a:ext cx="1447801" cy="609600"/>
          </a:xfrm>
          <a:prstGeom prst="flowChartAlternateProcess">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fr-FR" dirty="0">
                <a:solidFill>
                  <a:srgbClr val="0167A5"/>
                </a:solidFill>
              </a:rPr>
              <a:t>Référentiels</a:t>
            </a:r>
          </a:p>
        </p:txBody>
      </p:sp>
      <p:sp>
        <p:nvSpPr>
          <p:cNvPr id="6" name="Organigramme : Alternative 5">
            <a:extLst>
              <a:ext uri="{FF2B5EF4-FFF2-40B4-BE49-F238E27FC236}">
                <a16:creationId xmlns:a16="http://schemas.microsoft.com/office/drawing/2014/main" id="{2ECECDD4-8410-6ACD-3D66-0B9F51B7EAA6}"/>
              </a:ext>
            </a:extLst>
          </p:cNvPr>
          <p:cNvSpPr/>
          <p:nvPr/>
        </p:nvSpPr>
        <p:spPr>
          <a:xfrm>
            <a:off x="4914899" y="4429125"/>
            <a:ext cx="1323975" cy="609600"/>
          </a:xfrm>
          <a:prstGeom prst="flowChartAlternateProcess">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fr-FR" dirty="0">
                <a:solidFill>
                  <a:srgbClr val="0167A5"/>
                </a:solidFill>
              </a:rPr>
              <a:t>Formation</a:t>
            </a:r>
          </a:p>
        </p:txBody>
      </p:sp>
      <p:sp>
        <p:nvSpPr>
          <p:cNvPr id="7" name="Organigramme : Alternative 6">
            <a:extLst>
              <a:ext uri="{FF2B5EF4-FFF2-40B4-BE49-F238E27FC236}">
                <a16:creationId xmlns:a16="http://schemas.microsoft.com/office/drawing/2014/main" id="{5955A152-4A38-08CA-8D62-7D33C2F4FD31}"/>
              </a:ext>
            </a:extLst>
          </p:cNvPr>
          <p:cNvSpPr/>
          <p:nvPr/>
        </p:nvSpPr>
        <p:spPr>
          <a:xfrm>
            <a:off x="7058024" y="5257800"/>
            <a:ext cx="1323975" cy="609600"/>
          </a:xfrm>
          <a:prstGeom prst="flowChartAlternateProcess">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fr-FR" dirty="0">
                <a:solidFill>
                  <a:srgbClr val="0167A5"/>
                </a:solidFill>
              </a:rPr>
              <a:t>Appui aux ARS</a:t>
            </a:r>
          </a:p>
        </p:txBody>
      </p:sp>
      <p:sp>
        <p:nvSpPr>
          <p:cNvPr id="8" name="Organigramme : Alternative 7">
            <a:extLst>
              <a:ext uri="{FF2B5EF4-FFF2-40B4-BE49-F238E27FC236}">
                <a16:creationId xmlns:a16="http://schemas.microsoft.com/office/drawing/2014/main" id="{B0035BCD-44D3-4BE8-5077-05EF2D31F830}"/>
              </a:ext>
            </a:extLst>
          </p:cNvPr>
          <p:cNvSpPr/>
          <p:nvPr/>
        </p:nvSpPr>
        <p:spPr>
          <a:xfrm>
            <a:off x="8896349" y="4429125"/>
            <a:ext cx="1628776" cy="609600"/>
          </a:xfrm>
          <a:prstGeom prst="flowChartAlternateProcess">
            <a:avLst/>
          </a:prstGeom>
          <a:solidFill>
            <a:srgbClr val="25EAA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fr-FR" dirty="0">
                <a:solidFill>
                  <a:srgbClr val="0167A5"/>
                </a:solidFill>
              </a:rPr>
              <a:t>Visites de conformité</a:t>
            </a:r>
          </a:p>
        </p:txBody>
      </p:sp>
    </p:spTree>
    <p:extLst>
      <p:ext uri="{BB962C8B-B14F-4D97-AF65-F5344CB8AC3E}">
        <p14:creationId xmlns:p14="http://schemas.microsoft.com/office/powerpoint/2010/main" val="28249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62300A5-DD27-5A8C-666B-0F8BC172A0E9}"/>
              </a:ext>
            </a:extLst>
          </p:cNvPr>
          <p:cNvSpPr>
            <a:spLocks noGrp="1"/>
          </p:cNvSpPr>
          <p:nvPr>
            <p:ph sz="half" idx="1"/>
          </p:nvPr>
        </p:nvSpPr>
        <p:spPr>
          <a:xfrm>
            <a:off x="2371725" y="2288916"/>
            <a:ext cx="9218020" cy="4351338"/>
          </a:xfrm>
        </p:spPr>
        <p:txBody>
          <a:bodyPr>
            <a:noAutofit/>
          </a:bodyPr>
          <a:lstStyle/>
          <a:p>
            <a:pPr lvl="1" algn="just">
              <a:lnSpc>
                <a:spcPct val="120000"/>
              </a:lnSpc>
              <a:spcBef>
                <a:spcPts val="0"/>
              </a:spcBef>
              <a:buFont typeface="Wingdings" panose="05000000000000000000" pitchFamily="2" charset="2"/>
              <a:buChar char="§"/>
              <a:defRPr/>
            </a:pPr>
            <a:r>
              <a:rPr lang="fr-FR" sz="1500" i="1" dirty="0">
                <a:solidFill>
                  <a:srgbClr val="0070C0"/>
                </a:solidFill>
              </a:rPr>
              <a:t>Ordonnance du 12 mai 2021 </a:t>
            </a:r>
            <a:r>
              <a:rPr kumimoji="0" lang="fr-FR" sz="1500" b="0" i="1" u="none" strike="noStrike" kern="1200" cap="none" spc="0" normalizeH="0" baseline="0" noProof="0" dirty="0">
                <a:ln>
                  <a:noFill/>
                </a:ln>
                <a:effectLst/>
                <a:uLnTx/>
                <a:uFillTx/>
              </a:rPr>
              <a:t>portant modification du régime des autorisations d'activités de soins</a:t>
            </a:r>
          </a:p>
          <a:p>
            <a:pPr lvl="1" algn="just">
              <a:lnSpc>
                <a:spcPct val="120000"/>
              </a:lnSpc>
              <a:spcBef>
                <a:spcPts val="0"/>
              </a:spcBef>
              <a:buFont typeface="Wingdings" panose="05000000000000000000" pitchFamily="2" charset="2"/>
              <a:buChar char="§"/>
              <a:defRPr/>
            </a:pPr>
            <a:r>
              <a:rPr kumimoji="0" lang="fr-FR" sz="1500" b="0" i="1" u="none" strike="noStrike" kern="1200" cap="none" spc="0" normalizeH="0" baseline="0" noProof="0" dirty="0">
                <a:ln>
                  <a:noFill/>
                </a:ln>
                <a:solidFill>
                  <a:srgbClr val="0070C0"/>
                </a:solidFill>
                <a:effectLst/>
                <a:uLnTx/>
                <a:uFillTx/>
              </a:rPr>
              <a:t>Décret n°2022-689 du 26 avril 2022 </a:t>
            </a:r>
            <a:r>
              <a:rPr kumimoji="0" lang="fr-FR" sz="1500" b="0" i="1" u="none" strike="noStrike" kern="1200" cap="none" spc="0" normalizeH="0" baseline="0" noProof="0" dirty="0">
                <a:ln>
                  <a:noFill/>
                </a:ln>
                <a:solidFill>
                  <a:srgbClr val="000000"/>
                </a:solidFill>
                <a:effectLst/>
                <a:uLnTx/>
                <a:uFillTx/>
              </a:rPr>
              <a:t>relatif aux conditions d’implantation de l’activité de soins de traitement du cancer</a:t>
            </a:r>
            <a:endParaRPr kumimoji="0" lang="fr-FR" sz="1500" b="0" i="1" u="none" strike="noStrike" kern="1200" cap="none" spc="0" normalizeH="0" baseline="0" noProof="0" dirty="0">
              <a:ln>
                <a:noFill/>
              </a:ln>
              <a:solidFill>
                <a:srgbClr val="000091"/>
              </a:solidFill>
              <a:effectLst/>
              <a:uLnTx/>
              <a:uFillTx/>
              <a:ea typeface="Calibri" panose="020F0502020204030204" pitchFamily="34" charset="0"/>
            </a:endParaRPr>
          </a:p>
          <a:p>
            <a:pPr lvl="1" algn="just">
              <a:lnSpc>
                <a:spcPct val="120000"/>
              </a:lnSpc>
              <a:spcBef>
                <a:spcPts val="0"/>
              </a:spcBef>
              <a:buFont typeface="Wingdings" panose="05000000000000000000" pitchFamily="2" charset="2"/>
              <a:buChar char="§"/>
              <a:defRPr/>
            </a:pPr>
            <a:r>
              <a:rPr kumimoji="0" lang="fr-FR" sz="1500" b="0" i="1" u="none" strike="noStrike" kern="1200" cap="none" spc="0" normalizeH="0" baseline="0" noProof="0" dirty="0">
                <a:ln>
                  <a:noFill/>
                </a:ln>
                <a:solidFill>
                  <a:srgbClr val="0070C0"/>
                </a:solidFill>
                <a:effectLst/>
                <a:uLnTx/>
                <a:uFillTx/>
              </a:rPr>
              <a:t>Décret n°2022-693 du 26 avril 2022 </a:t>
            </a:r>
            <a:r>
              <a:rPr kumimoji="0" lang="fr-FR" sz="1500" b="0" i="1" u="none" strike="noStrike" kern="1200" cap="none" spc="0" normalizeH="0" baseline="0" noProof="0" dirty="0">
                <a:ln>
                  <a:noFill/>
                </a:ln>
                <a:solidFill>
                  <a:srgbClr val="000000"/>
                </a:solidFill>
                <a:effectLst/>
                <a:uLnTx/>
                <a:uFillTx/>
              </a:rPr>
              <a:t>relatif aux conditions techniques de fonctionnement de l’activité de soins de traitement du cancer</a:t>
            </a:r>
            <a:endParaRPr kumimoji="0" lang="fr-FR" sz="1500" b="0" i="0" u="none" strike="noStrike" kern="1200" cap="none" spc="0" normalizeH="0" baseline="0" noProof="0" dirty="0">
              <a:ln>
                <a:noFill/>
              </a:ln>
              <a:solidFill>
                <a:srgbClr val="000000"/>
              </a:solidFill>
              <a:effectLst/>
              <a:uLnTx/>
              <a:uFillTx/>
              <a:ea typeface="Calibri" panose="020F0502020204030204" pitchFamily="34" charset="0"/>
            </a:endParaRPr>
          </a:p>
          <a:p>
            <a:pPr lvl="1" algn="just">
              <a:lnSpc>
                <a:spcPct val="120000"/>
              </a:lnSpc>
              <a:spcBef>
                <a:spcPts val="0"/>
              </a:spcBef>
              <a:buFont typeface="Wingdings" panose="05000000000000000000" pitchFamily="2" charset="2"/>
              <a:buChar char="§"/>
              <a:defRPr/>
            </a:pPr>
            <a:r>
              <a:rPr kumimoji="0" lang="fr-FR" sz="1500" b="0" i="1" u="none" strike="noStrike" kern="1200" cap="none" spc="0" normalizeH="0" baseline="0" noProof="0" dirty="0">
                <a:ln>
                  <a:noFill/>
                </a:ln>
                <a:solidFill>
                  <a:srgbClr val="0070C0"/>
                </a:solidFill>
                <a:effectLst/>
                <a:uLnTx/>
                <a:uFillTx/>
              </a:rPr>
              <a:t>Arrêté du 26 avril 2022 </a:t>
            </a:r>
            <a:r>
              <a:rPr kumimoji="0" lang="fr-FR" sz="1500" b="0" i="1" u="none" strike="noStrike" kern="1200" cap="none" spc="0" normalizeH="0" baseline="0" noProof="0" dirty="0">
                <a:ln>
                  <a:noFill/>
                </a:ln>
                <a:solidFill>
                  <a:srgbClr val="000000"/>
                </a:solidFill>
                <a:effectLst/>
                <a:uLnTx/>
                <a:uFillTx/>
              </a:rPr>
              <a:t>portant modification de l’arrêté du 29 mars 2007 fixant les seuils d’activité minimale annuelle applicables à l’activité de soins de traitement du cancer</a:t>
            </a:r>
            <a:endParaRPr kumimoji="0" lang="fr-FR" sz="1500" b="0" i="0" u="none" strike="noStrike" kern="1200" cap="none" spc="0" normalizeH="0" baseline="0" noProof="0" dirty="0">
              <a:ln>
                <a:noFill/>
              </a:ln>
              <a:solidFill>
                <a:srgbClr val="000000"/>
              </a:solidFill>
              <a:effectLst/>
              <a:uLnTx/>
              <a:uFillTx/>
              <a:ea typeface="Calibri" panose="020F0502020204030204" pitchFamily="34" charset="0"/>
            </a:endParaRPr>
          </a:p>
          <a:p>
            <a:pPr lvl="1" algn="just">
              <a:lnSpc>
                <a:spcPct val="120000"/>
              </a:lnSpc>
              <a:spcBef>
                <a:spcPts val="0"/>
              </a:spcBef>
              <a:buFont typeface="Wingdings" panose="05000000000000000000" pitchFamily="2" charset="2"/>
              <a:buChar char="§"/>
              <a:defRPr/>
            </a:pPr>
            <a:r>
              <a:rPr kumimoji="0" lang="fr-FR" sz="1500" b="0" i="1" u="none" strike="noStrike" kern="1200" cap="none" spc="0" normalizeH="0" baseline="0" noProof="0" dirty="0">
                <a:ln>
                  <a:noFill/>
                </a:ln>
                <a:solidFill>
                  <a:srgbClr val="0070C0"/>
                </a:solidFill>
                <a:effectLst/>
                <a:uLnTx/>
                <a:uFillTx/>
              </a:rPr>
              <a:t>Instruction n° DGOS/R3/2022/271 du 23 décembre 2022 </a:t>
            </a:r>
            <a:r>
              <a:rPr kumimoji="0" lang="fr-FR" sz="1500" b="0" i="1" u="none" strike="noStrike" kern="1200" cap="none" spc="0" normalizeH="0" baseline="0" noProof="0" dirty="0">
                <a:ln>
                  <a:noFill/>
                </a:ln>
                <a:solidFill>
                  <a:srgbClr val="000000"/>
                </a:solidFill>
                <a:effectLst/>
                <a:uLnTx/>
                <a:uFillTx/>
              </a:rPr>
              <a:t>relative à la mise en œuvre de la réforme des autorisations d'activité de traitement du cancer </a:t>
            </a:r>
          </a:p>
        </p:txBody>
      </p:sp>
      <p:sp>
        <p:nvSpPr>
          <p:cNvPr id="5" name="Titre 1">
            <a:extLst>
              <a:ext uri="{FF2B5EF4-FFF2-40B4-BE49-F238E27FC236}">
                <a16:creationId xmlns:a16="http://schemas.microsoft.com/office/drawing/2014/main" id="{C98C27D5-0EEB-1C09-C74F-1E73ACD12E2E}"/>
              </a:ext>
            </a:extLst>
          </p:cNvPr>
          <p:cNvSpPr txBox="1">
            <a:spLocks/>
          </p:cNvSpPr>
          <p:nvPr/>
        </p:nvSpPr>
        <p:spPr>
          <a:xfrm>
            <a:off x="892365" y="710587"/>
            <a:ext cx="9937215" cy="1079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i="0" kern="1200">
                <a:solidFill>
                  <a:srgbClr val="0167A5"/>
                </a:solidFill>
                <a:latin typeface="Arial" panose="020B0604020202020204" pitchFamily="34" charset="0"/>
                <a:ea typeface="+mj-ea"/>
                <a:cs typeface="Arial" panose="020B0604020202020204" pitchFamily="34" charset="0"/>
              </a:defRPr>
            </a:lvl1pPr>
          </a:lstStyle>
          <a:p>
            <a:r>
              <a:rPr lang="fr-FR" dirty="0">
                <a:solidFill>
                  <a:srgbClr val="0069B5"/>
                </a:solidFill>
                <a:latin typeface="Kanit-Light"/>
              </a:rPr>
              <a:t>2022 : réforme du cadre réglementaire des autorisations de traitement </a:t>
            </a:r>
            <a:r>
              <a:rPr lang="fr-FR">
                <a:solidFill>
                  <a:srgbClr val="0069B5"/>
                </a:solidFill>
                <a:latin typeface="Kanit-Light"/>
              </a:rPr>
              <a:t>du cancer</a:t>
            </a:r>
            <a:endParaRPr lang="fr-FR" dirty="0">
              <a:solidFill>
                <a:srgbClr val="0069B5"/>
              </a:solidFill>
              <a:latin typeface="Kanit-Light"/>
            </a:endParaRPr>
          </a:p>
        </p:txBody>
      </p:sp>
      <p:pic>
        <p:nvPicPr>
          <p:cNvPr id="6" name="Image 5">
            <a:extLst>
              <a:ext uri="{FF2B5EF4-FFF2-40B4-BE49-F238E27FC236}">
                <a16:creationId xmlns:a16="http://schemas.microsoft.com/office/drawing/2014/main" id="{2BCB8898-3615-2374-D72E-8C324E535244}"/>
              </a:ext>
            </a:extLst>
          </p:cNvPr>
          <p:cNvPicPr>
            <a:picLocks noChangeAspect="1"/>
          </p:cNvPicPr>
          <p:nvPr/>
        </p:nvPicPr>
        <p:blipFill>
          <a:blip r:embed="rId2"/>
          <a:stretch>
            <a:fillRect/>
          </a:stretch>
        </p:blipFill>
        <p:spPr>
          <a:xfrm>
            <a:off x="1509492" y="3090642"/>
            <a:ext cx="676715" cy="676715"/>
          </a:xfrm>
          <a:prstGeom prst="rect">
            <a:avLst/>
          </a:prstGeom>
        </p:spPr>
      </p:pic>
    </p:spTree>
    <p:extLst>
      <p:ext uri="{BB962C8B-B14F-4D97-AF65-F5344CB8AC3E}">
        <p14:creationId xmlns:p14="http://schemas.microsoft.com/office/powerpoint/2010/main" val="1568889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2" y="1444718"/>
            <a:ext cx="9190316" cy="406012"/>
          </a:xfrm>
          <a:prstGeom prst="rect">
            <a:avLst/>
          </a:prstGeom>
          <a:solidFill>
            <a:schemeClr val="tx2">
              <a:lumMod val="60000"/>
              <a:lumOff val="40000"/>
              <a:alpha val="24000"/>
            </a:schemeClr>
          </a:solidFill>
          <a:ln>
            <a:noFill/>
          </a:ln>
        </p:spPr>
        <p:txBody>
          <a:bodyPr wrap="square" rtlCol="0">
            <a:noAutofit/>
          </a:bodyPr>
          <a:lstStyle/>
          <a:p>
            <a:endParaRPr lang="fr-FR" sz="500" b="1" i="1" cap="all" dirty="0">
              <a:solidFill>
                <a:schemeClr val="bg1"/>
              </a:solidFill>
              <a:latin typeface="+mj-lt"/>
            </a:endParaRPr>
          </a:p>
        </p:txBody>
      </p:sp>
      <p:sp>
        <p:nvSpPr>
          <p:cNvPr id="4" name="Espace réservé du contenu 2"/>
          <p:cNvSpPr txBox="1">
            <a:spLocks/>
          </p:cNvSpPr>
          <p:nvPr/>
        </p:nvSpPr>
        <p:spPr>
          <a:xfrm>
            <a:off x="239349" y="1236821"/>
            <a:ext cx="11809312" cy="5360531"/>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6" indent="0">
              <a:buNone/>
            </a:pPr>
            <a:endParaRPr lang="fr-FR" sz="1100" dirty="0">
              <a:solidFill>
                <a:schemeClr val="tx1">
                  <a:lumMod val="50000"/>
                  <a:lumOff val="50000"/>
                </a:schemeClr>
              </a:solidFill>
            </a:endParaRPr>
          </a:p>
          <a:p>
            <a:pPr marL="0" lvl="6" indent="0">
              <a:buNone/>
            </a:pPr>
            <a:r>
              <a:rPr lang="fr-FR" sz="1800" b="1" dirty="0"/>
              <a:t>	</a:t>
            </a:r>
            <a:endParaRPr lang="fr-FR" sz="1600" i="1" dirty="0">
              <a:solidFill>
                <a:srgbClr val="D80083"/>
              </a:solidFill>
            </a:endParaRPr>
          </a:p>
        </p:txBody>
      </p:sp>
      <p:sp>
        <p:nvSpPr>
          <p:cNvPr id="5" name="ZoneTexte 4"/>
          <p:cNvSpPr txBox="1"/>
          <p:nvPr/>
        </p:nvSpPr>
        <p:spPr>
          <a:xfrm>
            <a:off x="10272464" y="6453338"/>
            <a:ext cx="266420" cy="276999"/>
          </a:xfrm>
          <a:prstGeom prst="rect">
            <a:avLst/>
          </a:prstGeom>
          <a:noFill/>
        </p:spPr>
        <p:txBody>
          <a:bodyPr wrap="none" rtlCol="0">
            <a:spAutoFit/>
          </a:bodyPr>
          <a:lstStyle/>
          <a:p>
            <a:fld id="{127A8885-C996-48C3-B835-015FC5E5CE75}" type="slidenum">
              <a:rPr lang="fr-FR" sz="1200"/>
              <a:t>9</a:t>
            </a:fld>
            <a:endParaRPr lang="fr-FR" sz="1200" dirty="0"/>
          </a:p>
        </p:txBody>
      </p:sp>
      <p:pic>
        <p:nvPicPr>
          <p:cNvPr id="3" name="Image 2"/>
          <p:cNvPicPr>
            <a:picLocks noChangeAspect="1"/>
          </p:cNvPicPr>
          <p:nvPr/>
        </p:nvPicPr>
        <p:blipFill>
          <a:blip r:embed="rId3"/>
          <a:stretch>
            <a:fillRect/>
          </a:stretch>
        </p:blipFill>
        <p:spPr>
          <a:xfrm>
            <a:off x="6110643" y="119389"/>
            <a:ext cx="5938019" cy="475529"/>
          </a:xfrm>
          <a:prstGeom prst="rect">
            <a:avLst/>
          </a:prstGeom>
        </p:spPr>
      </p:pic>
      <p:sp>
        <p:nvSpPr>
          <p:cNvPr id="12" name="Espace réservé du contenu 2"/>
          <p:cNvSpPr txBox="1">
            <a:spLocks/>
          </p:cNvSpPr>
          <p:nvPr/>
        </p:nvSpPr>
        <p:spPr>
          <a:xfrm>
            <a:off x="894063" y="1161409"/>
            <a:ext cx="10967152" cy="5045578"/>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600" b="1" dirty="0">
                <a:solidFill>
                  <a:srgbClr val="0070C0"/>
                </a:solidFill>
                <a:latin typeface="Arial" panose="020B0604020202020204" pitchFamily="34" charset="0"/>
                <a:cs typeface="Arial" panose="020B0604020202020204" pitchFamily="34" charset="0"/>
              </a:rPr>
              <a:t>Gradation des autorisations</a:t>
            </a:r>
            <a:endParaRPr lang="fr-FR" sz="1600" dirty="0">
              <a:latin typeface="Arial" panose="020B0604020202020204" pitchFamily="34" charset="0"/>
              <a:cs typeface="Arial" panose="020B0604020202020204" pitchFamily="34" charset="0"/>
            </a:endParaRPr>
          </a:p>
          <a:p>
            <a:pPr marL="457200" lvl="1" indent="0">
              <a:buNone/>
            </a:pPr>
            <a:endParaRPr lang="fr-FR" sz="1600" dirty="0">
              <a:latin typeface="Arial" panose="020B0604020202020204" pitchFamily="34" charset="0"/>
              <a:cs typeface="Arial" panose="020B0604020202020204" pitchFamily="34" charset="0"/>
            </a:endParaRPr>
          </a:p>
          <a:p>
            <a:pPr marL="0" indent="0">
              <a:buNone/>
            </a:pPr>
            <a:r>
              <a:rPr lang="fr-FR" sz="1600" b="1" dirty="0">
                <a:solidFill>
                  <a:srgbClr val="0070C0"/>
                </a:solidFill>
                <a:latin typeface="Arial" panose="020B0604020202020204" pitchFamily="34" charset="0"/>
                <a:cs typeface="Arial" panose="020B0604020202020204" pitchFamily="34" charset="0"/>
              </a:rPr>
              <a:t>Seuils d’activité adaptés aux spécificités tumorales </a:t>
            </a:r>
            <a:r>
              <a:rPr lang="fr-FR" sz="1600" dirty="0">
                <a:solidFill>
                  <a:srgbClr val="0070C0"/>
                </a:solidFill>
                <a:latin typeface="Arial" panose="020B0604020202020204" pitchFamily="34" charset="0"/>
                <a:cs typeface="Arial" panose="020B0604020202020204" pitchFamily="34" charset="0"/>
              </a:rPr>
              <a:t>: </a:t>
            </a:r>
          </a:p>
          <a:p>
            <a:pPr marL="952500" lvl="1" algn="just"/>
            <a:r>
              <a:rPr lang="fr-FR" sz="1600" b="1" dirty="0">
                <a:latin typeface="Arial" panose="020B0604020202020204" pitchFamily="34" charset="0"/>
                <a:cs typeface="Arial" panose="020B0604020202020204" pitchFamily="34" charset="0"/>
              </a:rPr>
              <a:t>Instauration de nouveaux seuils </a:t>
            </a:r>
            <a:r>
              <a:rPr lang="fr-FR" sz="1600" dirty="0">
                <a:latin typeface="Arial" panose="020B0604020202020204" pitchFamily="34" charset="0"/>
                <a:cs typeface="Arial" panose="020B0604020202020204" pitchFamily="34" charset="0"/>
              </a:rPr>
              <a:t>en chirurgie oncologique pour des organes digestifs (foie, pancréas, œsophage, rectum, estomac) et gynécologiques (ovaire) suite à la création des pratiques thérapeutiques spécifiques</a:t>
            </a:r>
          </a:p>
          <a:p>
            <a:pPr marL="952500" lvl="1" algn="just"/>
            <a:r>
              <a:rPr lang="fr-FR" sz="1600" b="1" dirty="0">
                <a:latin typeface="Arial" panose="020B0604020202020204" pitchFamily="34" charset="0"/>
                <a:cs typeface="Arial" panose="020B0604020202020204" pitchFamily="34" charset="0"/>
              </a:rPr>
              <a:t>Seuils réhaussés pour le sein (70), le thorax (40) et les TMSC</a:t>
            </a:r>
          </a:p>
          <a:p>
            <a:pPr marL="92072" indent="0" algn="just">
              <a:buNone/>
            </a:pPr>
            <a:endParaRPr lang="fr-FR" sz="800" b="1" dirty="0">
              <a:latin typeface="Arial" panose="020B0604020202020204" pitchFamily="34" charset="0"/>
              <a:cs typeface="Arial" panose="020B0604020202020204" pitchFamily="34" charset="0"/>
            </a:endParaRPr>
          </a:p>
          <a:p>
            <a:pPr marL="0" indent="0">
              <a:buNone/>
            </a:pPr>
            <a:r>
              <a:rPr lang="fr-FR" sz="1600" i="1" dirty="0">
                <a:solidFill>
                  <a:srgbClr val="0070C0"/>
                </a:solidFill>
                <a:latin typeface="Arial" panose="020B0604020202020204" pitchFamily="34" charset="0"/>
                <a:cs typeface="Arial" panose="020B0604020202020204" pitchFamily="34" charset="0"/>
                <a:sym typeface="Wingdings" panose="05000000000000000000" pitchFamily="2" charset="2"/>
              </a:rPr>
              <a:t> </a:t>
            </a:r>
            <a:r>
              <a:rPr lang="fr-FR" sz="1600" i="1" dirty="0">
                <a:solidFill>
                  <a:srgbClr val="0070C0"/>
                </a:solidFill>
                <a:latin typeface="Arial" panose="020B0604020202020204" pitchFamily="34" charset="0"/>
                <a:cs typeface="Arial" panose="020B0604020202020204" pitchFamily="34" charset="0"/>
              </a:rPr>
              <a:t>Cette gradation et la révision des seuils sont des réponses à l’axe 3 </a:t>
            </a:r>
            <a:r>
              <a:rPr lang="fr-FR" sz="1600" b="1" i="1" dirty="0">
                <a:solidFill>
                  <a:srgbClr val="0070C0"/>
                </a:solidFill>
                <a:latin typeface="Arial" panose="020B0604020202020204" pitchFamily="34" charset="0"/>
                <a:cs typeface="Arial" panose="020B0604020202020204" pitchFamily="34" charset="0"/>
              </a:rPr>
              <a:t>lutter contre les cancers de mauvais pronostics </a:t>
            </a:r>
            <a:r>
              <a:rPr lang="fr-FR" sz="1600" i="1" dirty="0">
                <a:solidFill>
                  <a:srgbClr val="0070C0"/>
                </a:solidFill>
                <a:latin typeface="Arial" panose="020B0604020202020204" pitchFamily="34" charset="0"/>
                <a:cs typeface="Arial" panose="020B0604020202020204" pitchFamily="34" charset="0"/>
              </a:rPr>
              <a:t>de la stratégie décennale de lutte contre les cancers. </a:t>
            </a:r>
          </a:p>
          <a:p>
            <a:pPr marL="0" indent="0" algn="just">
              <a:buNone/>
            </a:pPr>
            <a:endParaRPr lang="fr-FR" sz="1600" dirty="0">
              <a:latin typeface="Arial" panose="020B0604020202020204" pitchFamily="34" charset="0"/>
              <a:ea typeface="Calibri" panose="020F0502020204030204" pitchFamily="34" charset="0"/>
              <a:cs typeface="Arial" panose="020B0604020202020204" pitchFamily="34" charset="0"/>
            </a:endParaRPr>
          </a:p>
          <a:p>
            <a:pPr marL="0" lvl="0" indent="0">
              <a:lnSpc>
                <a:spcPct val="107000"/>
              </a:lnSpc>
              <a:spcAft>
                <a:spcPts val="800"/>
              </a:spcAft>
              <a:buSzPts val="1000"/>
              <a:buNone/>
              <a:tabLst>
                <a:tab pos="457200" algn="l"/>
              </a:tabLst>
            </a:pPr>
            <a:r>
              <a:rPr lang="fr-FR" sz="1600" b="1" dirty="0">
                <a:solidFill>
                  <a:srgbClr val="0070C0"/>
                </a:solidFill>
                <a:latin typeface="Arial" panose="020B0604020202020204" pitchFamily="34" charset="0"/>
                <a:cs typeface="Arial" panose="020B0604020202020204" pitchFamily="34" charset="0"/>
              </a:rPr>
              <a:t>Renforcement des critères qualité : </a:t>
            </a:r>
          </a:p>
          <a:p>
            <a:pPr marL="952500" lvl="1" algn="just">
              <a:lnSpc>
                <a:spcPct val="107000"/>
              </a:lnSpc>
              <a:spcAft>
                <a:spcPts val="800"/>
              </a:spcAft>
              <a:buSzPts val="1000"/>
              <a:tabLst>
                <a:tab pos="457200" algn="l"/>
              </a:tabLst>
            </a:pPr>
            <a:r>
              <a:rPr lang="fr-FR" sz="1600" dirty="0">
                <a:latin typeface="Arial" panose="020B0604020202020204" pitchFamily="34" charset="0"/>
                <a:cs typeface="Arial" panose="020B0604020202020204" pitchFamily="34" charset="0"/>
              </a:rPr>
              <a:t>Obligation d'évaluer les besoins en </a:t>
            </a:r>
            <a:r>
              <a:rPr lang="fr-FR" sz="1600" b="1" dirty="0">
                <a:latin typeface="Arial" panose="020B0604020202020204" pitchFamily="34" charset="0"/>
                <a:cs typeface="Arial" panose="020B0604020202020204" pitchFamily="34" charset="0"/>
              </a:rPr>
              <a:t>soins oncologiques de support </a:t>
            </a:r>
            <a:r>
              <a:rPr lang="fr-FR" sz="1600" dirty="0">
                <a:latin typeface="Arial" panose="020B0604020202020204" pitchFamily="34" charset="0"/>
                <a:cs typeface="Arial" panose="020B0604020202020204" pitchFamily="34" charset="0"/>
              </a:rPr>
              <a:t>des patients et, le cas échéant, d'accompagner ou d'orienter des patients vers ces soins</a:t>
            </a:r>
          </a:p>
          <a:p>
            <a:pPr marL="952500" lvl="1" algn="just">
              <a:lnSpc>
                <a:spcPct val="107000"/>
              </a:lnSpc>
              <a:spcAft>
                <a:spcPts val="800"/>
              </a:spcAft>
              <a:buSzPts val="1000"/>
              <a:tabLst>
                <a:tab pos="457200" algn="l"/>
              </a:tabLst>
            </a:pPr>
            <a:r>
              <a:rPr lang="fr-FR" sz="1600" dirty="0">
                <a:latin typeface="Arial" panose="020B0604020202020204" pitchFamily="34" charset="0"/>
                <a:cs typeface="Arial" panose="020B0604020202020204" pitchFamily="34" charset="0"/>
              </a:rPr>
              <a:t>Obligation de disposer d'une organisation garantissant pour chaque patient une coordination du </a:t>
            </a:r>
            <a:r>
              <a:rPr lang="fr-FR" sz="1600" b="1" dirty="0">
                <a:latin typeface="Arial" panose="020B0604020202020204" pitchFamily="34" charset="0"/>
                <a:cs typeface="Arial" panose="020B0604020202020204" pitchFamily="34" charset="0"/>
              </a:rPr>
              <a:t>suivi post traitement de radiothérapie </a:t>
            </a:r>
            <a:r>
              <a:rPr lang="fr-FR" sz="1600" dirty="0">
                <a:latin typeface="Arial" panose="020B0604020202020204" pitchFamily="34" charset="0"/>
                <a:cs typeface="Arial" panose="020B0604020202020204" pitchFamily="34" charset="0"/>
              </a:rPr>
              <a:t>pendant une durée minimale de cinq ans.  </a:t>
            </a:r>
          </a:p>
          <a:p>
            <a:pPr marL="0" indent="0" algn="just">
              <a:buNone/>
            </a:pPr>
            <a:r>
              <a:rPr lang="fr-FR" sz="1600" i="1" dirty="0">
                <a:solidFill>
                  <a:srgbClr val="0070C0"/>
                </a:solidFill>
                <a:latin typeface="Arial" panose="020B0604020202020204" pitchFamily="34" charset="0"/>
                <a:cs typeface="Arial" panose="020B0604020202020204" pitchFamily="34" charset="0"/>
                <a:sym typeface="Wingdings" panose="05000000000000000000" pitchFamily="2" charset="2"/>
              </a:rPr>
              <a:t> </a:t>
            </a:r>
            <a:r>
              <a:rPr lang="fr-FR" sz="1600" i="1" dirty="0">
                <a:solidFill>
                  <a:srgbClr val="0070C0"/>
                </a:solidFill>
                <a:latin typeface="Arial" panose="020B0604020202020204" pitchFamily="34" charset="0"/>
                <a:cs typeface="Arial" panose="020B0604020202020204" pitchFamily="34" charset="0"/>
              </a:rPr>
              <a:t>Ce renforcement répond à l’axe 2 </a:t>
            </a:r>
            <a:r>
              <a:rPr lang="fr-FR" sz="1600" b="1" kern="100" dirty="0">
                <a:solidFill>
                  <a:srgbClr val="0070C0"/>
                </a:solidFill>
                <a:latin typeface="Arial" panose="020B0604020202020204" pitchFamily="34" charset="0"/>
                <a:ea typeface="Aptos" panose="020B0004020202020204" pitchFamily="34" charset="0"/>
                <a:cs typeface="Arial" panose="020B0604020202020204" pitchFamily="34" charset="0"/>
              </a:rPr>
              <a:t>limiter les séquelles et améliorer la qualité </a:t>
            </a:r>
            <a:r>
              <a:rPr lang="fr-FR" sz="1600" i="1" dirty="0">
                <a:solidFill>
                  <a:srgbClr val="0070C0"/>
                </a:solidFill>
                <a:latin typeface="Arial" panose="020B0604020202020204" pitchFamily="34" charset="0"/>
                <a:cs typeface="Arial" panose="020B0604020202020204" pitchFamily="34" charset="0"/>
              </a:rPr>
              <a:t>de la stratégie décennale de lutte contre les cancers. </a:t>
            </a:r>
          </a:p>
          <a:p>
            <a:pPr algn="just"/>
            <a:endParaRPr lang="fr-FR" sz="1600" b="1" dirty="0">
              <a:solidFill>
                <a:srgbClr val="0070C0"/>
              </a:solidFill>
              <a:latin typeface="Arial" panose="020B0604020202020204" pitchFamily="34" charset="0"/>
              <a:cs typeface="Arial" panose="020B0604020202020204" pitchFamily="34" charset="0"/>
            </a:endParaRPr>
          </a:p>
        </p:txBody>
      </p:sp>
      <p:sp>
        <p:nvSpPr>
          <p:cNvPr id="2" name="Espace réservé du texte 1"/>
          <p:cNvSpPr>
            <a:spLocks noGrp="1"/>
          </p:cNvSpPr>
          <p:nvPr>
            <p:ph type="body" sz="quarter" idx="4294967295"/>
          </p:nvPr>
        </p:nvSpPr>
        <p:spPr>
          <a:xfrm>
            <a:off x="536451" y="285054"/>
            <a:ext cx="11512209" cy="879668"/>
          </a:xfrm>
        </p:spPr>
        <p:txBody>
          <a:bodyPr>
            <a:noAutofit/>
          </a:bodyPr>
          <a:lstStyle/>
          <a:p>
            <a:pPr marL="0"/>
            <a:endParaRPr lang="fr-FR" sz="1333" b="1" cap="all" dirty="0"/>
          </a:p>
          <a:p>
            <a:pPr marL="0" indent="0">
              <a:buNone/>
            </a:pPr>
            <a:r>
              <a:rPr lang="fr-FR" sz="2800" b="1" dirty="0">
                <a:solidFill>
                  <a:srgbClr val="0069B5"/>
                </a:solidFill>
                <a:latin typeface="Kanit-Light"/>
                <a:ea typeface="+mj-ea"/>
              </a:rPr>
              <a:t>Les objectifs poursuivis par la réforme des autorisations cancer de 2022 1/2</a:t>
            </a:r>
          </a:p>
        </p:txBody>
      </p:sp>
      <p:pic>
        <p:nvPicPr>
          <p:cNvPr id="7" name="Graphique 6" descr="Signal avec un remplissage uni">
            <a:extLst>
              <a:ext uri="{FF2B5EF4-FFF2-40B4-BE49-F238E27FC236}">
                <a16:creationId xmlns:a16="http://schemas.microsoft.com/office/drawing/2014/main" id="{6612ADE9-FD20-4188-3F18-DF30105667C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0785" y="1103836"/>
            <a:ext cx="454565" cy="454565"/>
          </a:xfrm>
          <a:prstGeom prst="rect">
            <a:avLst/>
          </a:prstGeom>
        </p:spPr>
      </p:pic>
      <p:pic>
        <p:nvPicPr>
          <p:cNvPr id="10" name="Graphique 9" descr="Compteur moyen avec un remplissage uni">
            <a:extLst>
              <a:ext uri="{FF2B5EF4-FFF2-40B4-BE49-F238E27FC236}">
                <a16:creationId xmlns:a16="http://schemas.microsoft.com/office/drawing/2014/main" id="{82990667-0F3D-12FA-EFBA-6D341577F4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109" y="1691386"/>
            <a:ext cx="406012" cy="406012"/>
          </a:xfrm>
          <a:prstGeom prst="rect">
            <a:avLst/>
          </a:prstGeom>
        </p:spPr>
      </p:pic>
      <p:pic>
        <p:nvPicPr>
          <p:cNvPr id="11" name="Image 10">
            <a:extLst>
              <a:ext uri="{FF2B5EF4-FFF2-40B4-BE49-F238E27FC236}">
                <a16:creationId xmlns:a16="http://schemas.microsoft.com/office/drawing/2014/main" id="{83B0D5AC-C24A-6882-9FEC-C4920D68740E}"/>
              </a:ext>
            </a:extLst>
          </p:cNvPr>
          <p:cNvPicPr>
            <a:picLocks noChangeAspect="1"/>
          </p:cNvPicPr>
          <p:nvPr/>
        </p:nvPicPr>
        <p:blipFill>
          <a:blip r:embed="rId8"/>
          <a:stretch>
            <a:fillRect/>
          </a:stretch>
        </p:blipFill>
        <p:spPr>
          <a:xfrm>
            <a:off x="469993" y="4100844"/>
            <a:ext cx="369714" cy="360472"/>
          </a:xfrm>
          <a:prstGeom prst="rect">
            <a:avLst/>
          </a:prstGeom>
          <a:noFill/>
        </p:spPr>
      </p:pic>
    </p:spTree>
    <p:extLst>
      <p:ext uri="{BB962C8B-B14F-4D97-AF65-F5344CB8AC3E}">
        <p14:creationId xmlns:p14="http://schemas.microsoft.com/office/powerpoint/2010/main" val="1908073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b373ee6-7c28-4043-ad0b-3e3378acf4cf">
      <Terms xmlns="http://schemas.microsoft.com/office/infopath/2007/PartnerControls"/>
    </lcf76f155ced4ddcb4097134ff3c332f>
    <TaxCatchAll xmlns="06e2f7bb-c9b2-4e0e-a86d-0f19da7e4936" xsi:nil="true"/>
    <_dlc_DocId xmlns="06e2f7bb-c9b2-4e0e-a86d-0f19da7e4936">YFD3JESRWWD5-620435128-867011</_dlc_DocId>
    <_dlc_DocIdUrl xmlns="06e2f7bb-c9b2-4e0e-a86d-0f19da7e4936">
      <Url>https://idpegasesas.sharepoint.com/sites/ComnCoEvents/_layouts/15/DocIdRedir.aspx?ID=YFD3JESRWWD5-620435128-867011</Url>
      <Description>YFD3JESRWWD5-620435128-867011</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EB8FA07240F294CBC17A04605CBD404" ma:contentTypeVersion="14" ma:contentTypeDescription="Crée un document." ma:contentTypeScope="" ma:versionID="fea47593b607f3db04722842d4d77011">
  <xsd:schema xmlns:xsd="http://www.w3.org/2001/XMLSchema" xmlns:xs="http://www.w3.org/2001/XMLSchema" xmlns:p="http://schemas.microsoft.com/office/2006/metadata/properties" xmlns:ns2="06e2f7bb-c9b2-4e0e-a86d-0f19da7e4936" xmlns:ns3="9b373ee6-7c28-4043-ad0b-3e3378acf4cf" targetNamespace="http://schemas.microsoft.com/office/2006/metadata/properties" ma:root="true" ma:fieldsID="3767811572e0e2ce69cf972a2031a5ca" ns2:_="" ns3:_="">
    <xsd:import namespace="06e2f7bb-c9b2-4e0e-a86d-0f19da7e4936"/>
    <xsd:import namespace="9b373ee6-7c28-4043-ad0b-3e3378acf4cf"/>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2:TaxCatchAll" minOccurs="0"/>
                <xsd:element ref="ns3:MediaLengthInSeconds" minOccurs="0"/>
                <xsd:element ref="ns3:MediaServiceOCR"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e2f7bb-c9b2-4e0e-a86d-0f19da7e4936" elementFormDefault="qualified">
    <xsd:import namespace="http://schemas.microsoft.com/office/2006/documentManagement/types"/>
    <xsd:import namespace="http://schemas.microsoft.com/office/infopath/2007/PartnerControls"/>
    <xsd:element name="_dlc_DocId" ma:index="8" nillable="true" ma:displayName="Valeur d’ID de document" ma:description="Valeur de l’ID de document affecté à cet élément." ma:indexed="true" ma:internalName="_dlc_DocId" ma:readOnly="true">
      <xsd:simpleType>
        <xsd:restriction base="dms:Text"/>
      </xsd:simpleType>
    </xsd:element>
    <xsd:element name="_dlc_DocIdUrl" ma:index="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0" nillable="true" ma:displayName="Taxonomy Catch All Column" ma:hidden="true" ma:list="{0b2f8796-86f1-410a-a0f8-a44cff0d1550}" ma:internalName="TaxCatchAll" ma:showField="CatchAllData" ma:web="06e2f7bb-c9b2-4e0e-a86d-0f19da7e493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b373ee6-7c28-4043-ad0b-3e3378acf4c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d8b40812-e03f-4107-9333-f49d2ff58344"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description="" ma:indexed="true" ma:internalName="MediaServiceLocation" ma:readOnly="true">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D6F9018-C8AA-46E8-82C2-F319C03C62BA}">
  <ds:schemaRefs>
    <ds:schemaRef ds:uri="http://schemas.microsoft.com/sharepoint/v3/contenttype/forms"/>
  </ds:schemaRefs>
</ds:datastoreItem>
</file>

<file path=customXml/itemProps2.xml><?xml version="1.0" encoding="utf-8"?>
<ds:datastoreItem xmlns:ds="http://schemas.openxmlformats.org/officeDocument/2006/customXml" ds:itemID="{909F08A4-3721-449A-86AC-1F2CDDD29756}">
  <ds:schemaRefs>
    <ds:schemaRef ds:uri="http://purl.org/dc/dcmitype/"/>
    <ds:schemaRef ds:uri="http://schemas.openxmlformats.org/package/2006/metadata/core-properties"/>
    <ds:schemaRef ds:uri="http://www.w3.org/XML/1998/namespace"/>
    <ds:schemaRef ds:uri="http://purl.org/dc/terms/"/>
    <ds:schemaRef ds:uri="http://schemas.microsoft.com/office/2006/documentManagement/types"/>
    <ds:schemaRef ds:uri="http://purl.org/dc/elements/1.1/"/>
    <ds:schemaRef ds:uri="9b373ee6-7c28-4043-ad0b-3e3378acf4cf"/>
    <ds:schemaRef ds:uri="http://schemas.microsoft.com/office/infopath/2007/PartnerControls"/>
    <ds:schemaRef ds:uri="06e2f7bb-c9b2-4e0e-a86d-0f19da7e4936"/>
    <ds:schemaRef ds:uri="http://schemas.microsoft.com/office/2006/metadata/properties"/>
  </ds:schemaRefs>
</ds:datastoreItem>
</file>

<file path=customXml/itemProps3.xml><?xml version="1.0" encoding="utf-8"?>
<ds:datastoreItem xmlns:ds="http://schemas.openxmlformats.org/officeDocument/2006/customXml" ds:itemID="{6B1E29BF-7F9E-4B01-B806-4AAA37C19339}"/>
</file>

<file path=customXml/itemProps4.xml><?xml version="1.0" encoding="utf-8"?>
<ds:datastoreItem xmlns:ds="http://schemas.openxmlformats.org/officeDocument/2006/customXml" ds:itemID="{4567B07E-62BA-434A-963A-B5216A61E10F}">
  <ds:schemaRefs>
    <ds:schemaRef ds:uri="http://schemas.microsoft.com/sharepoint/events"/>
  </ds:schemaRefs>
</ds:datastoreItem>
</file>

<file path=customXml/itemProps5.xml><?xml version="1.0" encoding="utf-8"?>
<ds:datastoreItem xmlns:ds="http://schemas.openxmlformats.org/officeDocument/2006/customXml" ds:itemID="{5D4CA359-953F-4908-A2EF-568CEFB967F1}"/>
</file>

<file path=docProps/app.xml><?xml version="1.0" encoding="utf-8"?>
<Properties xmlns="http://schemas.openxmlformats.org/officeDocument/2006/extended-properties" xmlns:vt="http://schemas.openxmlformats.org/officeDocument/2006/docPropsVTypes">
  <TotalTime>6659</TotalTime>
  <Words>1166</Words>
  <Application>Microsoft Office PowerPoint</Application>
  <PresentationFormat>Grand écran</PresentationFormat>
  <Paragraphs>134</Paragraphs>
  <Slides>11</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11</vt:i4>
      </vt:variant>
    </vt:vector>
  </HeadingPairs>
  <TitlesOfParts>
    <vt:vector size="17" baseType="lpstr">
      <vt:lpstr>Aptos</vt:lpstr>
      <vt:lpstr>Arial</vt:lpstr>
      <vt:lpstr>Calibri</vt:lpstr>
      <vt:lpstr>Kanit-Light</vt:lpstr>
      <vt:lpstr>Wingdings</vt:lpstr>
      <vt:lpstr>Thème Office</vt:lpstr>
      <vt:lpstr>Les autorisations d’activité de soins,  un levier au service des Plans Cancer</vt:lpstr>
      <vt:lpstr>Présentation PowerPoint</vt:lpstr>
      <vt:lpstr>Des objectifs communs</vt:lpstr>
      <vt:lpstr>Présentation PowerPoint</vt:lpstr>
      <vt:lpstr>2007 : instauration d’un régime d’autorisations pour le traitement du cancer</vt:lpstr>
      <vt:lpstr>Les principales dispositions portées par les textes autorisations en 2007</vt:lpstr>
      <vt:lpstr>Le 2ème plan cancer 2009-2013 - mesure 19 :  renforcer la qualité des prises en charge pour tous les malades</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Léa WEBER</dc:creator>
  <cp:lastModifiedBy>CORMEROIS, Audrey (DGOS/SDP/P1)</cp:lastModifiedBy>
  <cp:revision>33</cp:revision>
  <cp:lastPrinted>2025-09-26T13:02:46Z</cp:lastPrinted>
  <dcterms:created xsi:type="dcterms:W3CDTF">2025-02-19T16:50:23Z</dcterms:created>
  <dcterms:modified xsi:type="dcterms:W3CDTF">2025-10-06T08:25:18Z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0x0101007EB8FA07240F294CBC17A04605CBD404</vt:lpwstr>
  </property>
  <property fmtid="{D5CDD505-2E9C-101B-9397-08002B2CF9AE}" pid="3" name="_dlc_DocIdItemGuid">
    <vt:lpwstr>5c0630bf-9169-4eb4-92e9-8c222c952033</vt:lpwstr>
  </property>
  <property fmtid="{D5CDD505-2E9C-101B-9397-08002B2CF9AE}" pid="4" name="MSIP_Label_3094c1fb-3db8-4cce-b079-9b022302847f_Enabled">
    <vt:lpwstr>true</vt:lpwstr>
  </property>
  <property fmtid="{D5CDD505-2E9C-101B-9397-08002B2CF9AE}" pid="5" name="MSIP_Label_3094c1fb-3db8-4cce-b079-9b022302847f_SetDate">
    <vt:lpwstr>2025-09-22T08:13:15Z</vt:lpwstr>
  </property>
  <property fmtid="{D5CDD505-2E9C-101B-9397-08002B2CF9AE}" pid="6" name="MSIP_Label_3094c1fb-3db8-4cce-b079-9b022302847f_Method">
    <vt:lpwstr>Standard</vt:lpwstr>
  </property>
  <property fmtid="{D5CDD505-2E9C-101B-9397-08002B2CF9AE}" pid="7" name="MSIP_Label_3094c1fb-3db8-4cce-b079-9b022302847f_Name">
    <vt:lpwstr>[Prod v5] C1 - Standard</vt:lpwstr>
  </property>
  <property fmtid="{D5CDD505-2E9C-101B-9397-08002B2CF9AE}" pid="8" name="MSIP_Label_3094c1fb-3db8-4cce-b079-9b022302847f_SiteId">
    <vt:lpwstr>035e5292-5a25-4509-bb08-a555f7d31a8b</vt:lpwstr>
  </property>
  <property fmtid="{D5CDD505-2E9C-101B-9397-08002B2CF9AE}" pid="9" name="MSIP_Label_3094c1fb-3db8-4cce-b079-9b022302847f_ActionId">
    <vt:lpwstr>4fc4ba4f-1d7b-4c83-b74b-6d56d42dccb4</vt:lpwstr>
  </property>
  <property fmtid="{D5CDD505-2E9C-101B-9397-08002B2CF9AE}" pid="10" name="MSIP_Label_3094c1fb-3db8-4cce-b079-9b022302847f_ContentBits">
    <vt:lpwstr>0</vt:lpwstr>
  </property>
  <property fmtid="{D5CDD505-2E9C-101B-9397-08002B2CF9AE}" pid="11" name="MSIP_Label_3094c1fb-3db8-4cce-b079-9b022302847f_Tag">
    <vt:lpwstr>10, 3, 0, 1</vt:lpwstr>
  </property>
  <property fmtid="{D5CDD505-2E9C-101B-9397-08002B2CF9AE}" pid="12" name="MediaServiceImageTags">
    <vt:lpwstr/>
  </property>
</Properties>
</file>